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3" r:id="rId2"/>
    <p:sldId id="328" r:id="rId3"/>
    <p:sldId id="316" r:id="rId4"/>
    <p:sldId id="323" r:id="rId5"/>
    <p:sldId id="322" r:id="rId6"/>
    <p:sldId id="311" r:id="rId7"/>
    <p:sldId id="315" r:id="rId8"/>
    <p:sldId id="314" r:id="rId9"/>
    <p:sldId id="312" r:id="rId10"/>
    <p:sldId id="313" r:id="rId11"/>
    <p:sldId id="329" r:id="rId12"/>
    <p:sldId id="330" r:id="rId13"/>
    <p:sldId id="317" r:id="rId14"/>
    <p:sldId id="327" r:id="rId15"/>
    <p:sldId id="318" r:id="rId16"/>
    <p:sldId id="324" r:id="rId17"/>
    <p:sldId id="325" r:id="rId18"/>
    <p:sldId id="326" r:id="rId19"/>
    <p:sldId id="321" r:id="rId20"/>
  </p:sldIdLst>
  <p:sldSz cx="12192000" cy="6858000"/>
  <p:notesSz cx="67945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99FF"/>
    <a:srgbClr val="CCCCFF"/>
    <a:srgbClr val="F49EE8"/>
    <a:srgbClr val="D4AACB"/>
    <a:srgbClr val="FF0000"/>
    <a:srgbClr val="E8CECE"/>
    <a:srgbClr val="9966FF"/>
    <a:srgbClr val="003399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391" autoAdjust="0"/>
    <p:restoredTop sz="94660"/>
  </p:normalViewPr>
  <p:slideViewPr>
    <p:cSldViewPr snapToGrid="0">
      <p:cViewPr varScale="1">
        <p:scale>
          <a:sx n="91" d="100"/>
          <a:sy n="91" d="100"/>
        </p:scale>
        <p:origin x="13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2" d="100"/>
        <a:sy n="152" d="100"/>
      </p:scale>
      <p:origin x="0" y="1836"/>
    </p:cViewPr>
  </p:sorterViewPr>
  <p:notesViewPr>
    <p:cSldViewPr snapToGrid="0">
      <p:cViewPr varScale="1">
        <p:scale>
          <a:sx n="78" d="100"/>
          <a:sy n="78" d="100"/>
        </p:scale>
        <p:origin x="300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1"/>
          </a:xfrm>
          <a:prstGeom prst="rect">
            <a:avLst/>
          </a:prstGeom>
        </p:spPr>
        <p:txBody>
          <a:bodyPr vert="horz" lIns="90974" tIns="45487" rIns="90974" bIns="4548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1"/>
          </a:xfrm>
          <a:prstGeom prst="rect">
            <a:avLst/>
          </a:prstGeom>
        </p:spPr>
        <p:txBody>
          <a:bodyPr vert="horz" lIns="90974" tIns="45487" rIns="90974" bIns="45487" rtlCol="0"/>
          <a:lstStyle>
            <a:lvl1pPr algn="r">
              <a:defRPr sz="1200"/>
            </a:lvl1pPr>
          </a:lstStyle>
          <a:p>
            <a:fld id="{C355A42B-FC9F-4307-9A35-A630CE2FE985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74" tIns="45487" rIns="90974" bIns="4548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0974" tIns="45487" rIns="90974" bIns="4548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44283" cy="497020"/>
          </a:xfrm>
          <a:prstGeom prst="rect">
            <a:avLst/>
          </a:prstGeom>
        </p:spPr>
        <p:txBody>
          <a:bodyPr vert="horz" lIns="90974" tIns="45487" rIns="90974" bIns="4548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8645" y="9408982"/>
            <a:ext cx="2944283" cy="497020"/>
          </a:xfrm>
          <a:prstGeom prst="rect">
            <a:avLst/>
          </a:prstGeom>
        </p:spPr>
        <p:txBody>
          <a:bodyPr vert="horz" lIns="90974" tIns="45487" rIns="90974" bIns="45487" rtlCol="0" anchor="b"/>
          <a:lstStyle>
            <a:lvl1pPr algn="r">
              <a:defRPr sz="1200"/>
            </a:lvl1pPr>
          </a:lstStyle>
          <a:p>
            <a:fld id="{7B6E1D2B-C58E-4E9E-9803-750CC38B97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445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963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532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97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01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68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01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7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18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17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43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81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D88B2-8295-448E-A4A5-1E83EE849A8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0E17C-DFA2-4AF4-9127-3DC5F74FAA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54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6411" y="510988"/>
            <a:ext cx="10981847" cy="5903259"/>
          </a:xfrm>
          <a:prstGeom prst="rect">
            <a:avLst/>
          </a:prstGeom>
          <a:solidFill>
            <a:srgbClr val="E8CEC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Комплексная модель краевой системы работы </a:t>
            </a:r>
          </a:p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ШНОР/ШССУ</a:t>
            </a:r>
            <a:endParaRPr lang="ru-RU" sz="5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iro23.ru/sites/all/themes/Plasma/images/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11" y="722413"/>
            <a:ext cx="1024968" cy="102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86096" y="5333262"/>
            <a:ext cx="5810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Пирожкова Ольга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Борисовна,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первый проректор ГБОУ ИРО Краснодарского края,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кандидат педагогических наук  </a:t>
            </a:r>
          </a:p>
        </p:txBody>
      </p:sp>
    </p:spTree>
    <p:extLst>
      <p:ext uri="{BB962C8B-B14F-4D97-AF65-F5344CB8AC3E}">
        <p14:creationId xmlns:p14="http://schemas.microsoft.com/office/powerpoint/2010/main" val="351030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60"/>
            <a:ext cx="11414771" cy="865570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211899"/>
              <a:ext cx="9973679" cy="1002186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26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муниципальная школа кадрового управленческого резерва </a:t>
              </a: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6475512" y="1364021"/>
            <a:ext cx="1860331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УО МО</a:t>
            </a:r>
          </a:p>
          <a:p>
            <a:pPr algn="ctr"/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5196" y="2535973"/>
            <a:ext cx="11466515" cy="27469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Формирование кадрового управленческого резерва для ОО</a:t>
            </a:r>
          </a:p>
          <a:p>
            <a:endParaRPr lang="ru-RU" sz="105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1674" y="3043804"/>
            <a:ext cx="11115044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Диагностика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6664" y="3451007"/>
            <a:ext cx="34746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Селективный этап диагностики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53170" y="3577037"/>
            <a:ext cx="50405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53170" y="3778130"/>
            <a:ext cx="50405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право 12"/>
          <p:cNvSpPr/>
          <p:nvPr/>
        </p:nvSpPr>
        <p:spPr>
          <a:xfrm>
            <a:off x="4131355" y="3577037"/>
            <a:ext cx="272636" cy="2010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403991" y="3451007"/>
            <a:ext cx="716383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Квалитативный этап диагностики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1264580" y="3967072"/>
            <a:ext cx="141" cy="137977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674" y="4111699"/>
            <a:ext cx="1652292" cy="3416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 smtClean="0"/>
              <a:t>Деловые игры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3301887" y="3969521"/>
            <a:ext cx="141" cy="137977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07581" y="4111699"/>
            <a:ext cx="1107922" cy="3416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 smtClean="0"/>
              <a:t>Тренинги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6073522" y="3967134"/>
            <a:ext cx="141" cy="137977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90782" y="4105111"/>
            <a:ext cx="3583557" cy="3416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 smtClean="0"/>
              <a:t>Обучение: ГМУ, Менеджмент, УП </a:t>
            </a:r>
            <a:endParaRPr lang="ru-RU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9853471" y="3967134"/>
            <a:ext cx="141" cy="137977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72860" y="4105111"/>
            <a:ext cx="3283858" cy="3416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 err="1" smtClean="0"/>
              <a:t>Прототипирование</a:t>
            </a:r>
            <a:r>
              <a:rPr lang="ru-RU" dirty="0" smtClean="0"/>
              <a:t> процессов 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264580" y="4609616"/>
            <a:ext cx="8687861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6073522" y="4446743"/>
            <a:ext cx="5409" cy="16946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263519" y="4453331"/>
            <a:ext cx="1061" cy="156285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9952441" y="4453331"/>
            <a:ext cx="0" cy="162873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301887" y="4453331"/>
            <a:ext cx="0" cy="162873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5239147" y="4616204"/>
            <a:ext cx="141" cy="137977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41674" y="4760675"/>
            <a:ext cx="9410767" cy="313932"/>
          </a:xfrm>
          <a:prstGeom prst="rect">
            <a:avLst/>
          </a:prstGeom>
          <a:solidFill>
            <a:srgbClr val="FF0000">
              <a:alpha val="56000"/>
            </a:srgb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 b="1" dirty="0" smtClean="0"/>
              <a:t>Конкурс / Рекомендация </a:t>
            </a:r>
            <a:endParaRPr lang="ru-RU" sz="1600" b="1" dirty="0"/>
          </a:p>
        </p:txBody>
      </p:sp>
      <p:sp>
        <p:nvSpPr>
          <p:cNvPr id="37" name="Стрелка вниз 36"/>
          <p:cNvSpPr/>
          <p:nvPr/>
        </p:nvSpPr>
        <p:spPr>
          <a:xfrm>
            <a:off x="5112873" y="5073983"/>
            <a:ext cx="252548" cy="366090"/>
          </a:xfrm>
          <a:prstGeom prst="downArrow">
            <a:avLst>
              <a:gd name="adj1" fmla="val 50000"/>
              <a:gd name="adj2" fmla="val 77586"/>
            </a:avLst>
          </a:prstGeom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7405678" y="2287351"/>
            <a:ext cx="0" cy="755512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Загнутый угол 46"/>
          <p:cNvSpPr/>
          <p:nvPr/>
        </p:nvSpPr>
        <p:spPr>
          <a:xfrm>
            <a:off x="3758469" y="5445752"/>
            <a:ext cx="2961356" cy="1148758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3758469" y="5566050"/>
            <a:ext cx="29613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Внесение в муниципальный реестр кадрового управленческого резерва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947250" y="1329472"/>
            <a:ext cx="1860331" cy="738664"/>
          </a:xfrm>
          <a:prstGeom prst="rect">
            <a:avLst/>
          </a:prstGeom>
          <a:solidFill>
            <a:srgbClr val="CC99FF">
              <a:alpha val="76000"/>
            </a:srgb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1200" b="1" dirty="0" smtClean="0"/>
          </a:p>
          <a:p>
            <a:pPr algn="ctr"/>
            <a:r>
              <a:rPr lang="ru-RU" b="1" dirty="0" smtClean="0"/>
              <a:t>ИРО КК</a:t>
            </a:r>
          </a:p>
          <a:p>
            <a:pPr algn="ctr"/>
            <a:endParaRPr lang="ru-RU" sz="1200" b="1" dirty="0"/>
          </a:p>
        </p:txBody>
      </p:sp>
      <p:cxnSp>
        <p:nvCxnSpPr>
          <p:cNvPr id="20" name="Прямая со стрелкой 19"/>
          <p:cNvCxnSpPr>
            <a:stCxn id="39" idx="2"/>
          </p:cNvCxnSpPr>
          <p:nvPr/>
        </p:nvCxnSpPr>
        <p:spPr>
          <a:xfrm>
            <a:off x="1877416" y="2068136"/>
            <a:ext cx="3635" cy="467836"/>
          </a:xfrm>
          <a:prstGeom prst="straightConnector1">
            <a:avLst/>
          </a:prstGeom>
          <a:ln w="19050">
            <a:solidFill>
              <a:srgbClr val="0000CC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83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26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ПОСТОЯННО ДЕЙСТВУЮЩИЙ СЕМИНАР ДЛЯ ШНОР/ШССУ </a:t>
              </a: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855846" y="2674600"/>
            <a:ext cx="442344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ЗАЯВКА от ШНОР/ШССУ на восполнение дефицитов с участием ИРО КК</a:t>
            </a:r>
            <a:r>
              <a:rPr lang="ru-RU" dirty="0" smtClean="0"/>
              <a:t> </a:t>
            </a:r>
            <a:endParaRPr lang="ru-RU" b="1" dirty="0"/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5279290" y="2972493"/>
            <a:ext cx="1227964" cy="5972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44" idx="3"/>
          </p:cNvCxnSpPr>
          <p:nvPr/>
        </p:nvCxnSpPr>
        <p:spPr>
          <a:xfrm flipH="1">
            <a:off x="7968268" y="4068806"/>
            <a:ext cx="505124" cy="0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690923" y="1409985"/>
            <a:ext cx="30381" cy="51396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544824" y="3607141"/>
            <a:ext cx="4423444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Информирование ШНОР/ШССУ о содержании персонифицированной программы семинара</a:t>
            </a:r>
            <a:endParaRPr lang="ru-RU" b="1" dirty="0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8473392" y="3193748"/>
            <a:ext cx="0" cy="875058"/>
          </a:xfrm>
          <a:prstGeom prst="line">
            <a:avLst/>
          </a:prstGeom>
          <a:ln w="254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stCxn id="44" idx="1"/>
          </p:cNvCxnSpPr>
          <p:nvPr/>
        </p:nvCxnSpPr>
        <p:spPr>
          <a:xfrm flipH="1">
            <a:off x="2504123" y="4068806"/>
            <a:ext cx="1040701" cy="0"/>
          </a:xfrm>
          <a:prstGeom prst="line">
            <a:avLst/>
          </a:prstGeom>
          <a:ln w="254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2517186" y="4054308"/>
            <a:ext cx="0" cy="952325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74558" y="5000902"/>
            <a:ext cx="4911379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Участие ШНОР/ШССУ в работе семинара: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первый год</a:t>
            </a:r>
            <a:r>
              <a:rPr lang="ru-RU" dirty="0" smtClean="0"/>
              <a:t> – по желанию, без получения сертификатов</a:t>
            </a:r>
          </a:p>
          <a:p>
            <a:r>
              <a:rPr lang="ru-RU" i="1" dirty="0" smtClean="0"/>
              <a:t>второй год и далее </a:t>
            </a:r>
            <a:r>
              <a:rPr lang="ru-RU" dirty="0" smtClean="0"/>
              <a:t>– в рамках накопительной системы повышения квалификации</a:t>
            </a:r>
            <a:endParaRPr lang="ru-RU" dirty="0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6104763" y="4829219"/>
            <a:ext cx="5494597" cy="1859723"/>
          </a:xfrm>
          <a:prstGeom prst="roundRect">
            <a:avLst>
              <a:gd name="adj" fmla="val 762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9567857" y="5202403"/>
            <a:ext cx="19729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Постоянно действующий семинар для ШНОР/ШССУ</a:t>
            </a:r>
            <a:endParaRPr lang="ru-RU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438536" y="5012304"/>
            <a:ext cx="2949102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Персонифицированная программа семинара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cxnSp>
        <p:nvCxnSpPr>
          <p:cNvPr id="57" name="Прямая со стрелкой 56"/>
          <p:cNvCxnSpPr/>
          <p:nvPr/>
        </p:nvCxnSpPr>
        <p:spPr>
          <a:xfrm flipV="1">
            <a:off x="5290786" y="5179855"/>
            <a:ext cx="1147750" cy="6306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5290785" y="5714519"/>
            <a:ext cx="1147751" cy="0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5309888" y="6312280"/>
            <a:ext cx="1147750" cy="2404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Стрелка вниз 73"/>
          <p:cNvSpPr/>
          <p:nvPr/>
        </p:nvSpPr>
        <p:spPr>
          <a:xfrm>
            <a:off x="8778240" y="3191899"/>
            <a:ext cx="209006" cy="1814734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TextBox 74"/>
          <p:cNvSpPr txBox="1"/>
          <p:nvPr/>
        </p:nvSpPr>
        <p:spPr>
          <a:xfrm>
            <a:off x="1894114" y="1293223"/>
            <a:ext cx="2730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ШНОР/ШССУ</a:t>
            </a:r>
            <a:endParaRPr lang="ru-RU" b="1" i="1" dirty="0"/>
          </a:p>
        </p:txBody>
      </p:sp>
      <p:sp>
        <p:nvSpPr>
          <p:cNvPr id="76" name="TextBox 75"/>
          <p:cNvSpPr txBox="1"/>
          <p:nvPr/>
        </p:nvSpPr>
        <p:spPr>
          <a:xfrm>
            <a:off x="7175916" y="1314411"/>
            <a:ext cx="2730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ИРО КК</a:t>
            </a:r>
            <a:endParaRPr lang="ru-RU" b="1" i="1" dirty="0"/>
          </a:p>
        </p:txBody>
      </p:sp>
      <p:sp>
        <p:nvSpPr>
          <p:cNvPr id="80" name="TextBox 79"/>
          <p:cNvSpPr txBox="1"/>
          <p:nvPr/>
        </p:nvSpPr>
        <p:spPr>
          <a:xfrm>
            <a:off x="3439840" y="1738818"/>
            <a:ext cx="503355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Информирование ШНОР/ШССУ о программных мероприятиях ИРО КК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507254" y="2674600"/>
            <a:ext cx="503355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Составление персонифицированной программы семинаров для ШНОР/ШССУ</a:t>
            </a:r>
            <a:endParaRPr lang="ru-RU" b="1" dirty="0"/>
          </a:p>
        </p:txBody>
      </p:sp>
      <p:cxnSp>
        <p:nvCxnSpPr>
          <p:cNvPr id="82" name="Прямая соединительная линия 81"/>
          <p:cNvCxnSpPr>
            <a:stCxn id="80" idx="1"/>
          </p:cNvCxnSpPr>
          <p:nvPr/>
        </p:nvCxnSpPr>
        <p:spPr>
          <a:xfrm flipH="1" flipV="1">
            <a:off x="2504123" y="2061983"/>
            <a:ext cx="935717" cy="1"/>
          </a:xfrm>
          <a:prstGeom prst="line">
            <a:avLst/>
          </a:prstGeom>
          <a:ln w="254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2517186" y="2061983"/>
            <a:ext cx="0" cy="612617"/>
          </a:xfrm>
          <a:prstGeom prst="straightConnector1">
            <a:avLst/>
          </a:prstGeom>
          <a:ln w="254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9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26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ПОСТОЯННО ДЕЙСТВУЮЩИЙ СЕМИНАР ДЛЯ ШНОР/ШССУ </a:t>
              </a: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5" name="TextBox 64"/>
          <p:cNvSpPr txBox="1"/>
          <p:nvPr/>
        </p:nvSpPr>
        <p:spPr>
          <a:xfrm>
            <a:off x="6622741" y="1627130"/>
            <a:ext cx="2691957" cy="493981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22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Персонифицированная программа семинара</a:t>
            </a:r>
          </a:p>
          <a:p>
            <a:pPr algn="ctr"/>
            <a:endParaRPr lang="ru-RU" dirty="0" smtClean="0"/>
          </a:p>
          <a:p>
            <a:pPr algn="ctr"/>
            <a:endParaRPr lang="ru-RU" sz="2000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sz="1100" dirty="0"/>
          </a:p>
          <a:p>
            <a:pPr algn="ctr"/>
            <a:endParaRPr lang="ru-RU" sz="3200" dirty="0"/>
          </a:p>
        </p:txBody>
      </p:sp>
      <p:sp>
        <p:nvSpPr>
          <p:cNvPr id="75" name="TextBox 74"/>
          <p:cNvSpPr txBox="1"/>
          <p:nvPr/>
        </p:nvSpPr>
        <p:spPr>
          <a:xfrm>
            <a:off x="9870906" y="1597306"/>
            <a:ext cx="1728454" cy="49552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17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ШНОР/ШССУ</a:t>
            </a:r>
          </a:p>
          <a:p>
            <a:pPr algn="ctr"/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ctr"/>
            <a:endParaRPr lang="ru-RU" sz="2800" b="1" i="1" dirty="0"/>
          </a:p>
        </p:txBody>
      </p:sp>
      <p:sp>
        <p:nvSpPr>
          <p:cNvPr id="76" name="TextBox 75"/>
          <p:cNvSpPr txBox="1"/>
          <p:nvPr/>
        </p:nvSpPr>
        <p:spPr>
          <a:xfrm>
            <a:off x="6584561" y="1303266"/>
            <a:ext cx="2730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ИРО КК</a:t>
            </a:r>
            <a:endParaRPr lang="ru-RU" b="1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4590" y="1603818"/>
            <a:ext cx="6079050" cy="4986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297712" y="1634416"/>
            <a:ext cx="588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Плановые мероприятия ИРО КК (по дорожной карте)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7712" y="2972267"/>
            <a:ext cx="5595704" cy="548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97713" y="3073150"/>
            <a:ext cx="258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Программа КПК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01998" y="3047850"/>
            <a:ext cx="927463" cy="3411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углом 10"/>
          <p:cNvSpPr/>
          <p:nvPr/>
        </p:nvSpPr>
        <p:spPr>
          <a:xfrm>
            <a:off x="5269805" y="2838132"/>
            <a:ext cx="191848" cy="209718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96196" y="2797635"/>
            <a:ext cx="979714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 </a:t>
            </a:r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6475910" y="2933748"/>
            <a:ext cx="455446" cy="85527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943060" y="2825825"/>
            <a:ext cx="2127078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Вебинар</a:t>
            </a:r>
            <a:r>
              <a:rPr lang="ru-RU" dirty="0" smtClean="0"/>
              <a:t> по теме </a:t>
            </a:r>
            <a:r>
              <a:rPr lang="en-US" dirty="0"/>
              <a:t>M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3494025" y="3067146"/>
            <a:ext cx="927463" cy="3411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углом 33"/>
          <p:cNvSpPr/>
          <p:nvPr/>
        </p:nvSpPr>
        <p:spPr>
          <a:xfrm>
            <a:off x="3898710" y="2631074"/>
            <a:ext cx="179110" cy="436072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089524" y="2364978"/>
            <a:ext cx="979714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 </a:t>
            </a:r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5080942" y="2518127"/>
            <a:ext cx="1862118" cy="9291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954764" y="2333461"/>
            <a:ext cx="2127078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Вебинар</a:t>
            </a:r>
            <a:r>
              <a:rPr lang="ru-RU" dirty="0" smtClean="0"/>
              <a:t> по теме </a:t>
            </a:r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297712" y="4326327"/>
            <a:ext cx="5607408" cy="548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297712" y="4393067"/>
            <a:ext cx="2785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Программа стажировки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13702" y="4401910"/>
            <a:ext cx="927463" cy="3411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углом 45"/>
          <p:cNvSpPr/>
          <p:nvPr/>
        </p:nvSpPr>
        <p:spPr>
          <a:xfrm>
            <a:off x="5281509" y="4192192"/>
            <a:ext cx="191848" cy="209718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507900" y="4151695"/>
            <a:ext cx="979714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 </a:t>
            </a:r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48" name="Стрелка вправо 47"/>
          <p:cNvSpPr/>
          <p:nvPr/>
        </p:nvSpPr>
        <p:spPr>
          <a:xfrm>
            <a:off x="6487614" y="4324517"/>
            <a:ext cx="464395" cy="8448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867094" y="4408998"/>
            <a:ext cx="937410" cy="3411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углом 49"/>
          <p:cNvSpPr/>
          <p:nvPr/>
        </p:nvSpPr>
        <p:spPr>
          <a:xfrm>
            <a:off x="4281725" y="3972926"/>
            <a:ext cx="179110" cy="436072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Стрелка вправо 52"/>
          <p:cNvSpPr/>
          <p:nvPr/>
        </p:nvSpPr>
        <p:spPr>
          <a:xfrm>
            <a:off x="5092646" y="3872187"/>
            <a:ext cx="1862118" cy="7523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975417" y="4192192"/>
            <a:ext cx="2127078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Вебинар</a:t>
            </a:r>
            <a:r>
              <a:rPr lang="ru-RU" dirty="0" smtClean="0"/>
              <a:t> по теме </a:t>
            </a:r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6963713" y="3687521"/>
            <a:ext cx="2127078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Вебинар</a:t>
            </a:r>
            <a:r>
              <a:rPr lang="ru-RU" dirty="0" smtClean="0"/>
              <a:t> по теме </a:t>
            </a:r>
            <a:r>
              <a:rPr lang="en-US" dirty="0"/>
              <a:t>K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479565" y="3707027"/>
            <a:ext cx="979714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 К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2847105" y="4401151"/>
            <a:ext cx="937410" cy="3411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углом 61"/>
          <p:cNvSpPr/>
          <p:nvPr/>
        </p:nvSpPr>
        <p:spPr>
          <a:xfrm flipV="1">
            <a:off x="3643120" y="4745873"/>
            <a:ext cx="173110" cy="263229"/>
          </a:xfrm>
          <a:prstGeom prst="ben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6" name="Стрелка вправо 65"/>
          <p:cNvSpPr/>
          <p:nvPr/>
        </p:nvSpPr>
        <p:spPr>
          <a:xfrm>
            <a:off x="4804503" y="4965858"/>
            <a:ext cx="2170913" cy="83741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824790" y="4805857"/>
            <a:ext cx="979714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 </a:t>
            </a:r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6975417" y="4813665"/>
            <a:ext cx="2127078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Вебинар</a:t>
            </a:r>
            <a:r>
              <a:rPr lang="ru-RU" dirty="0" smtClean="0"/>
              <a:t> по теме </a:t>
            </a:r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2217684" y="5328806"/>
            <a:ext cx="3672276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Семинар/</a:t>
            </a:r>
            <a:r>
              <a:rPr lang="ru-RU" dirty="0" err="1" smtClean="0"/>
              <a:t>Вебинар</a:t>
            </a:r>
            <a:r>
              <a:rPr lang="ru-RU" dirty="0" smtClean="0"/>
              <a:t> по теме </a:t>
            </a:r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70" name="Стрелка вправо 69"/>
          <p:cNvSpPr/>
          <p:nvPr/>
        </p:nvSpPr>
        <p:spPr>
          <a:xfrm>
            <a:off x="5905536" y="5468511"/>
            <a:ext cx="1037524" cy="8373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6963713" y="5318003"/>
            <a:ext cx="2127078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Вебинар</a:t>
            </a:r>
            <a:r>
              <a:rPr lang="ru-RU" dirty="0" smtClean="0"/>
              <a:t> по теме </a:t>
            </a:r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2217684" y="5782645"/>
            <a:ext cx="3693777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Круглый стол по теме </a:t>
            </a:r>
            <a:r>
              <a:rPr lang="en-US" dirty="0" smtClean="0"/>
              <a:t>Q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963713" y="5832102"/>
            <a:ext cx="2127078" cy="369332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Вебинар</a:t>
            </a:r>
            <a:r>
              <a:rPr lang="ru-RU" dirty="0" smtClean="0"/>
              <a:t> по теме </a:t>
            </a:r>
            <a:r>
              <a:rPr lang="en-US" dirty="0" smtClean="0"/>
              <a:t>Q</a:t>
            </a:r>
            <a:endParaRPr lang="ru-RU" dirty="0"/>
          </a:p>
        </p:txBody>
      </p:sp>
      <p:sp>
        <p:nvSpPr>
          <p:cNvPr id="77" name="Стрелка вправо 76"/>
          <p:cNvSpPr/>
          <p:nvPr/>
        </p:nvSpPr>
        <p:spPr>
          <a:xfrm>
            <a:off x="5923043" y="5955739"/>
            <a:ext cx="1037524" cy="8373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8349" y="5938037"/>
            <a:ext cx="920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…</a:t>
            </a:r>
            <a:endParaRPr lang="ru-RU" sz="40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578775" y="5920574"/>
            <a:ext cx="920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…</a:t>
            </a:r>
            <a:endParaRPr lang="ru-RU" sz="4000" b="1" dirty="0"/>
          </a:p>
        </p:txBody>
      </p:sp>
      <p:cxnSp>
        <p:nvCxnSpPr>
          <p:cNvPr id="16" name="Прямая со стрелкой 15"/>
          <p:cNvCxnSpPr>
            <a:endCxn id="37" idx="3"/>
          </p:cNvCxnSpPr>
          <p:nvPr/>
        </p:nvCxnSpPr>
        <p:spPr>
          <a:xfrm flipH="1">
            <a:off x="9081842" y="2518127"/>
            <a:ext cx="789064" cy="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 flipH="1">
            <a:off x="9081842" y="2995287"/>
            <a:ext cx="789064" cy="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flipH="1">
            <a:off x="9090791" y="4999511"/>
            <a:ext cx="789064" cy="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 flipH="1">
            <a:off x="9102495" y="4393067"/>
            <a:ext cx="789064" cy="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flipH="1">
            <a:off x="9090791" y="3872187"/>
            <a:ext cx="789064" cy="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 flipH="1">
            <a:off x="9102495" y="5552249"/>
            <a:ext cx="789064" cy="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 flipH="1">
            <a:off x="9102495" y="6039477"/>
            <a:ext cx="789064" cy="0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2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637861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26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система </a:t>
              </a:r>
              <a:r>
                <a:rPr lang="ru-RU" sz="2600" b="1" cap="all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мониторингОВ</a:t>
              </a: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" name="Прямая соединительная линия 5"/>
          <p:cNvCxnSpPr/>
          <p:nvPr/>
        </p:nvCxnSpPr>
        <p:spPr>
          <a:xfrm flipH="1">
            <a:off x="3929263" y="1062748"/>
            <a:ext cx="1506" cy="522792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80885" y="4986667"/>
            <a:ext cx="11570975" cy="23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275885" y="1824461"/>
            <a:ext cx="8044286" cy="29496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Выявление ШНОР/ШССУ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0840" y="2432384"/>
            <a:ext cx="2995794" cy="350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Анализ рисковых факторов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9093" y="2984165"/>
            <a:ext cx="3017541" cy="112344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Оценка предметных компетенций педагогических работников ШНОР/ШССУ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41563" y="2266096"/>
            <a:ext cx="7298083" cy="26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Динамика изменений образовательных результатов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41563" y="2612813"/>
            <a:ext cx="7288210" cy="28807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Оценка компетентностей директора школы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41563" y="3391450"/>
            <a:ext cx="7288209" cy="26999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chemeClr val="tx1"/>
                </a:solidFill>
              </a:rPr>
              <a:t>Реализация ФГОС </a:t>
            </a:r>
            <a:r>
              <a:rPr lang="ru-RU" sz="1500" dirty="0" smtClean="0">
                <a:solidFill>
                  <a:schemeClr val="tx1"/>
                </a:solidFill>
              </a:rPr>
              <a:t>ОО и СОО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41563" y="3744116"/>
            <a:ext cx="7298084" cy="27072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Оценка результатов ЕГЭ участников с углубленным изучением предметов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41563" y="4107613"/>
            <a:ext cx="7288209" cy="28288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Состояние профильного обучения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858448" y="5482436"/>
            <a:ext cx="1897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i="1" dirty="0" smtClean="0"/>
              <a:t>муниципальный уровень</a:t>
            </a:r>
            <a:endParaRPr lang="ru-RU" sz="1600" b="1" i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349457" y="4483202"/>
            <a:ext cx="7970714" cy="30524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Результативность ШНОР/ШССУ 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45467" y="5079441"/>
            <a:ext cx="2905627" cy="8981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Эффективность работы </a:t>
            </a:r>
            <a:r>
              <a:rPr lang="ru-RU" dirty="0" err="1" smtClean="0">
                <a:solidFill>
                  <a:schemeClr val="tx1"/>
                </a:solidFill>
              </a:rPr>
              <a:t>тьюторского</a:t>
            </a:r>
            <a:r>
              <a:rPr lang="ru-RU" dirty="0" smtClean="0">
                <a:solidFill>
                  <a:schemeClr val="tx1"/>
                </a:solidFill>
              </a:rPr>
              <a:t> консультационного пункта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5467" y="6061349"/>
            <a:ext cx="2905627" cy="5665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Эффективность работы МНЦ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0839" y="1308733"/>
            <a:ext cx="3187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Новые</a:t>
            </a:r>
            <a:r>
              <a:rPr lang="ru-RU" sz="1600" dirty="0" smtClean="0"/>
              <a:t> мониторинги</a:t>
            </a:r>
            <a:endParaRPr lang="ru-RU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6429593" y="1274826"/>
            <a:ext cx="3187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Традиционные мониторинги</a:t>
            </a:r>
            <a:endParaRPr lang="ru-RU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9848573" y="1190399"/>
            <a:ext cx="1897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i="1" dirty="0"/>
              <a:t>к</a:t>
            </a:r>
            <a:r>
              <a:rPr lang="ru-RU" sz="1600" b="1" i="1" dirty="0" smtClean="0"/>
              <a:t>раевой</a:t>
            </a:r>
          </a:p>
          <a:p>
            <a:pPr algn="r"/>
            <a:r>
              <a:rPr lang="ru-RU" sz="1600" b="1" i="1" dirty="0" smtClean="0"/>
              <a:t> уровень</a:t>
            </a:r>
            <a:endParaRPr lang="ru-RU" sz="1600" b="1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541563" y="3003706"/>
            <a:ext cx="7288209" cy="28492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</a:rPr>
              <a:t>Изучение индекса социального благополучия школы</a:t>
            </a:r>
            <a:endParaRPr lang="ru-RU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4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637861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26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Структура краевого информационного портала</a:t>
              </a: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Блок-схема: несколько документов 6"/>
          <p:cNvSpPr/>
          <p:nvPr/>
        </p:nvSpPr>
        <p:spPr>
          <a:xfrm>
            <a:off x="522514" y="1436914"/>
            <a:ext cx="4441371" cy="1828800"/>
          </a:xfrm>
          <a:prstGeom prst="flowChartMultidocumen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Нормативные акты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  <a:r>
              <a:rPr lang="ru-RU" dirty="0">
                <a:solidFill>
                  <a:schemeClr val="tx1"/>
                </a:solidFill>
              </a:rPr>
              <a:t>приказы, распоряжения, дорожные карты, календарные графики, программы и планы работы и др.</a:t>
            </a: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8674195" y="1522761"/>
            <a:ext cx="2495006" cy="901337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Новости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Блок-схема: документ 17"/>
          <p:cNvSpPr/>
          <p:nvPr/>
        </p:nvSpPr>
        <p:spPr>
          <a:xfrm>
            <a:off x="5904414" y="1522761"/>
            <a:ext cx="2495006" cy="1293222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Мероприятия</a:t>
            </a:r>
            <a:r>
              <a:rPr lang="ru-RU" dirty="0" smtClean="0">
                <a:solidFill>
                  <a:schemeClr val="tx1"/>
                </a:solidFill>
              </a:rPr>
              <a:t>: анонсы мероприятий, запись на мероприятия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Блок-схема: несколько документов 22"/>
          <p:cNvSpPr/>
          <p:nvPr/>
        </p:nvSpPr>
        <p:spPr>
          <a:xfrm>
            <a:off x="5966347" y="4337751"/>
            <a:ext cx="1939835" cy="1410789"/>
          </a:xfrm>
          <a:prstGeom prst="flowChartMultidocumen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Электронная библиотека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Блок-схема: несколько документов 29"/>
          <p:cNvSpPr/>
          <p:nvPr/>
        </p:nvSpPr>
        <p:spPr>
          <a:xfrm>
            <a:off x="8217224" y="4263959"/>
            <a:ext cx="3487096" cy="1410789"/>
          </a:xfrm>
          <a:prstGeom prst="flowChartMultidocumen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Методические материалы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подготовленные в рамках проекта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с одним вырезанным углом 23"/>
          <p:cNvSpPr/>
          <p:nvPr/>
        </p:nvSpPr>
        <p:spPr>
          <a:xfrm>
            <a:off x="497075" y="4398385"/>
            <a:ext cx="2533737" cy="1207376"/>
          </a:xfrm>
          <a:prstGeom prst="snip1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Мониторинги</a:t>
            </a:r>
            <a:r>
              <a:rPr lang="ru-RU" dirty="0" smtClean="0">
                <a:solidFill>
                  <a:schemeClr val="tx1"/>
                </a:solidFill>
              </a:rPr>
              <a:t>: формы, содержание, сводные результаты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Загнутый угол 24"/>
          <p:cNvSpPr/>
          <p:nvPr/>
        </p:nvSpPr>
        <p:spPr>
          <a:xfrm>
            <a:off x="3683727" y="4411544"/>
            <a:ext cx="1045028" cy="1263204"/>
          </a:xfrm>
          <a:prstGeom prst="foldedCorne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Отчеты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Блок-схема: память с посл. доступом 25"/>
          <p:cNvSpPr/>
          <p:nvPr/>
        </p:nvSpPr>
        <p:spPr>
          <a:xfrm>
            <a:off x="7906182" y="2148891"/>
            <a:ext cx="1482863" cy="1247115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Форум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22514" y="3775166"/>
            <a:ext cx="111818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434149" y="1184906"/>
            <a:ext cx="0" cy="53688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12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26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дорожная карта</a:t>
              </a: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400415"/>
              </p:ext>
            </p:extLst>
          </p:nvPr>
        </p:nvGraphicFramePr>
        <p:xfrm>
          <a:off x="287282" y="1434369"/>
          <a:ext cx="11312077" cy="4966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253">
                  <a:extLst>
                    <a:ext uri="{9D8B030D-6E8A-4147-A177-3AD203B41FA5}">
                      <a16:colId xmlns:a16="http://schemas.microsoft.com/office/drawing/2014/main" val="3417704964"/>
                    </a:ext>
                  </a:extLst>
                </a:gridCol>
                <a:gridCol w="3810915">
                  <a:extLst>
                    <a:ext uri="{9D8B030D-6E8A-4147-A177-3AD203B41FA5}">
                      <a16:colId xmlns:a16="http://schemas.microsoft.com/office/drawing/2014/main" val="852981170"/>
                    </a:ext>
                  </a:extLst>
                </a:gridCol>
                <a:gridCol w="2279079">
                  <a:extLst>
                    <a:ext uri="{9D8B030D-6E8A-4147-A177-3AD203B41FA5}">
                      <a16:colId xmlns:a16="http://schemas.microsoft.com/office/drawing/2014/main" val="3880729045"/>
                    </a:ext>
                  </a:extLst>
                </a:gridCol>
                <a:gridCol w="2426823">
                  <a:extLst>
                    <a:ext uri="{9D8B030D-6E8A-4147-A177-3AD203B41FA5}">
                      <a16:colId xmlns:a16="http://schemas.microsoft.com/office/drawing/2014/main" val="1470086313"/>
                    </a:ext>
                  </a:extLst>
                </a:gridCol>
                <a:gridCol w="2098007">
                  <a:extLst>
                    <a:ext uri="{9D8B030D-6E8A-4147-A177-3AD203B41FA5}">
                      <a16:colId xmlns:a16="http://schemas.microsoft.com/office/drawing/2014/main" val="1617712999"/>
                    </a:ext>
                  </a:extLst>
                </a:gridCol>
              </a:tblGrid>
              <a:tr h="4235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1246"/>
                  </a:ext>
                </a:extLst>
              </a:tr>
              <a:tr h="423539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КРАЕВОЙ УРОВЕНЬ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847370"/>
                  </a:ext>
                </a:extLst>
              </a:tr>
              <a:tr h="423539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МОНиМП</a:t>
                      </a:r>
                      <a:r>
                        <a:rPr lang="ru-RU" baseline="0" dirty="0" smtClean="0"/>
                        <a:t> КК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471506"/>
                  </a:ext>
                </a:extLst>
              </a:tr>
              <a:tr h="423539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ЦОКО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072337"/>
                  </a:ext>
                </a:extLst>
              </a:tr>
              <a:tr h="423539"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ИРО КК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397287"/>
                  </a:ext>
                </a:extLst>
              </a:tr>
              <a:tr h="423539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МУНИЦИПАЛЬНЫЙ УРОВЕНЬ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811663"/>
                  </a:ext>
                </a:extLst>
              </a:tr>
              <a:tr h="4235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523881"/>
                  </a:ext>
                </a:extLst>
              </a:tr>
              <a:tr h="4235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ТМС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302303"/>
                  </a:ext>
                </a:extLst>
              </a:tr>
              <a:tr h="423539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УРОВЕНЬ</a:t>
                      </a:r>
                      <a:r>
                        <a:rPr lang="ru-RU" b="1" baseline="0" dirty="0" smtClean="0"/>
                        <a:t> ОБРАЗОВАТЕЛЬНОЙ ОРГАНИЗАЦИИ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2545874"/>
                  </a:ext>
                </a:extLst>
              </a:tr>
              <a:tr h="4235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Руководство 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892798"/>
                  </a:ext>
                </a:extLst>
              </a:tr>
              <a:tr h="731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Педагогические работники 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094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14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2600" b="1" cap="all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ДОРОЖНАЯ КАРТА: </a:t>
              </a:r>
              <a:r>
                <a:rPr lang="ru-RU" sz="26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КРАЕВОЙ УРОВЕНЬ</a:t>
              </a: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726173"/>
              </p:ext>
            </p:extLst>
          </p:nvPr>
        </p:nvGraphicFramePr>
        <p:xfrm>
          <a:off x="386080" y="1542626"/>
          <a:ext cx="11213279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257">
                  <a:extLst>
                    <a:ext uri="{9D8B030D-6E8A-4147-A177-3AD203B41FA5}">
                      <a16:colId xmlns:a16="http://schemas.microsoft.com/office/drawing/2014/main" val="1803326056"/>
                    </a:ext>
                  </a:extLst>
                </a:gridCol>
                <a:gridCol w="6061166">
                  <a:extLst>
                    <a:ext uri="{9D8B030D-6E8A-4147-A177-3AD203B41FA5}">
                      <a16:colId xmlns:a16="http://schemas.microsoft.com/office/drawing/2014/main" val="446325108"/>
                    </a:ext>
                  </a:extLst>
                </a:gridCol>
                <a:gridCol w="1136468">
                  <a:extLst>
                    <a:ext uri="{9D8B030D-6E8A-4147-A177-3AD203B41FA5}">
                      <a16:colId xmlns:a16="http://schemas.microsoft.com/office/drawing/2014/main" val="2909692067"/>
                    </a:ext>
                  </a:extLst>
                </a:gridCol>
                <a:gridCol w="1257732">
                  <a:extLst>
                    <a:ext uri="{9D8B030D-6E8A-4147-A177-3AD203B41FA5}">
                      <a16:colId xmlns:a16="http://schemas.microsoft.com/office/drawing/2014/main" val="195824763"/>
                    </a:ext>
                  </a:extLst>
                </a:gridCol>
                <a:gridCol w="2242656">
                  <a:extLst>
                    <a:ext uri="{9D8B030D-6E8A-4147-A177-3AD203B41FA5}">
                      <a16:colId xmlns:a16="http://schemas.microsoft.com/office/drawing/2014/main" val="37128566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118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Утверждение нормативных актов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МОНиМП</a:t>
                      </a:r>
                      <a:r>
                        <a:rPr lang="ru-RU" dirty="0" smtClean="0"/>
                        <a:t> КК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2626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Систематизация данных и принятие управленческих решений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МОНиМП</a:t>
                      </a:r>
                      <a:r>
                        <a:rPr lang="ru-RU" dirty="0" smtClean="0"/>
                        <a:t> КК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419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и проведение мониторингов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ЦОКО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42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Обобщение и интерпретация результатов мониторинга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ЦОКО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157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Разработка инструкций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ЦОКО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596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Разработка нормативных актов, макетов</a:t>
                      </a:r>
                      <a:r>
                        <a:rPr lang="ru-RU" baseline="0" dirty="0" smtClean="0"/>
                        <a:t> документов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ИРО КК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7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Осуществление научно-методического сопровождения реализации системы работы со ШНОР</a:t>
                      </a:r>
                      <a:r>
                        <a:rPr lang="ru-RU" baseline="0" dirty="0" smtClean="0"/>
                        <a:t>/ШССУ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ИРО КК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608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Проведение КПК, семинаров/</a:t>
                      </a:r>
                      <a:r>
                        <a:rPr lang="ru-RU" dirty="0" err="1" smtClean="0"/>
                        <a:t>вебинаров</a:t>
                      </a:r>
                      <a:r>
                        <a:rPr lang="ru-RU" dirty="0" smtClean="0"/>
                        <a:t>, стажировок, конференций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ИРО КК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077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 информационного портала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ИРО КК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460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6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2600" b="1" cap="all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ДОРОЖНАЯ КАРТА: </a:t>
              </a:r>
              <a:r>
                <a:rPr lang="ru-RU" sz="26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МУНИЦИПАЛЬНЫЙ УРОВЕНЬ</a:t>
              </a: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757766"/>
              </p:ext>
            </p:extLst>
          </p:nvPr>
        </p:nvGraphicFramePr>
        <p:xfrm>
          <a:off x="386080" y="1542626"/>
          <a:ext cx="11213279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257">
                  <a:extLst>
                    <a:ext uri="{9D8B030D-6E8A-4147-A177-3AD203B41FA5}">
                      <a16:colId xmlns:a16="http://schemas.microsoft.com/office/drawing/2014/main" val="1803326056"/>
                    </a:ext>
                  </a:extLst>
                </a:gridCol>
                <a:gridCol w="6061166">
                  <a:extLst>
                    <a:ext uri="{9D8B030D-6E8A-4147-A177-3AD203B41FA5}">
                      <a16:colId xmlns:a16="http://schemas.microsoft.com/office/drawing/2014/main" val="446325108"/>
                    </a:ext>
                  </a:extLst>
                </a:gridCol>
                <a:gridCol w="1136468">
                  <a:extLst>
                    <a:ext uri="{9D8B030D-6E8A-4147-A177-3AD203B41FA5}">
                      <a16:colId xmlns:a16="http://schemas.microsoft.com/office/drawing/2014/main" val="2909692067"/>
                    </a:ext>
                  </a:extLst>
                </a:gridCol>
                <a:gridCol w="1257732">
                  <a:extLst>
                    <a:ext uri="{9D8B030D-6E8A-4147-A177-3AD203B41FA5}">
                      <a16:colId xmlns:a16="http://schemas.microsoft.com/office/drawing/2014/main" val="195824763"/>
                    </a:ext>
                  </a:extLst>
                </a:gridCol>
                <a:gridCol w="2242656">
                  <a:extLst>
                    <a:ext uri="{9D8B030D-6E8A-4147-A177-3AD203B41FA5}">
                      <a16:colId xmlns:a16="http://schemas.microsoft.com/office/drawing/2014/main" val="37128566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118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Разработка и утверждение нормативных актов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2626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работы муниципальной школы кадрового управленческого резерва для ОО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419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Контроль работы консультационных пунктов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42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Организация семинаров/</a:t>
                      </a:r>
                      <a:r>
                        <a:rPr lang="ru-RU" dirty="0" err="1" smtClean="0"/>
                        <a:t>вебинаров</a:t>
                      </a:r>
                      <a:r>
                        <a:rPr lang="ru-RU" dirty="0" smtClean="0"/>
                        <a:t>,</a:t>
                      </a:r>
                      <a:r>
                        <a:rPr lang="ru-RU" baseline="0" dirty="0" smtClean="0"/>
                        <a:t> круглых столов, стажировок, конкурсов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ТМС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157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Осуществление методического сопровождения работы МНЦ, </a:t>
                      </a:r>
                      <a:r>
                        <a:rPr lang="ru-RU" dirty="0" err="1" smtClean="0"/>
                        <a:t>тьюторских</a:t>
                      </a:r>
                      <a:r>
                        <a:rPr lang="ru-RU" baseline="0" dirty="0" smtClean="0"/>
                        <a:t> консультационных пунктов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ТМС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596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Формирование состава МНЦ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МНЦ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7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и участие в реализации персонифицированных планов восполнения</a:t>
                      </a:r>
                      <a:r>
                        <a:rPr lang="ru-RU" baseline="0" dirty="0" smtClean="0"/>
                        <a:t> профессиональных дефицитов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МНЦ,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тьюторы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608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Проведение аудитов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МНЦ,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тьюторы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077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Координация работы сетевых сообществ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МНЦ,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тьюторы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460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315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2600" b="1" cap="all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ДОРОЖНАЯ КАРТА: </a:t>
              </a:r>
              <a:r>
                <a:rPr lang="ru-RU" sz="26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УРОВЕНЬ ОО</a:t>
              </a: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897123"/>
              </p:ext>
            </p:extLst>
          </p:nvPr>
        </p:nvGraphicFramePr>
        <p:xfrm>
          <a:off x="386080" y="1542626"/>
          <a:ext cx="11213279" cy="522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257">
                  <a:extLst>
                    <a:ext uri="{9D8B030D-6E8A-4147-A177-3AD203B41FA5}">
                      <a16:colId xmlns:a16="http://schemas.microsoft.com/office/drawing/2014/main" val="1803326056"/>
                    </a:ext>
                  </a:extLst>
                </a:gridCol>
                <a:gridCol w="6061166">
                  <a:extLst>
                    <a:ext uri="{9D8B030D-6E8A-4147-A177-3AD203B41FA5}">
                      <a16:colId xmlns:a16="http://schemas.microsoft.com/office/drawing/2014/main" val="446325108"/>
                    </a:ext>
                  </a:extLst>
                </a:gridCol>
                <a:gridCol w="1136468">
                  <a:extLst>
                    <a:ext uri="{9D8B030D-6E8A-4147-A177-3AD203B41FA5}">
                      <a16:colId xmlns:a16="http://schemas.microsoft.com/office/drawing/2014/main" val="2909692067"/>
                    </a:ext>
                  </a:extLst>
                </a:gridCol>
                <a:gridCol w="1257732">
                  <a:extLst>
                    <a:ext uri="{9D8B030D-6E8A-4147-A177-3AD203B41FA5}">
                      <a16:colId xmlns:a16="http://schemas.microsoft.com/office/drawing/2014/main" val="195824763"/>
                    </a:ext>
                  </a:extLst>
                </a:gridCol>
                <a:gridCol w="2242656">
                  <a:extLst>
                    <a:ext uri="{9D8B030D-6E8A-4147-A177-3AD203B41FA5}">
                      <a16:colId xmlns:a16="http://schemas.microsoft.com/office/drawing/2014/main" val="37128566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Ответственные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118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социального паспорта ОО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Руководство 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2626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Разработка программы перехода ОО в режим эффективного функционирования и развития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Руководство 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419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Составление рискового профиля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Руководство 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42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Внесение корректировок</a:t>
                      </a:r>
                      <a:r>
                        <a:rPr lang="ru-RU" baseline="0" dirty="0" smtClean="0"/>
                        <a:t> во </a:t>
                      </a:r>
                      <a:r>
                        <a:rPr lang="ru-RU" baseline="0" dirty="0" err="1" smtClean="0"/>
                        <a:t>внутришкольную</a:t>
                      </a:r>
                      <a:r>
                        <a:rPr lang="ru-RU" baseline="0" dirty="0" smtClean="0"/>
                        <a:t> систему оценки качества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Руководство ОО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157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Восполнение</a:t>
                      </a:r>
                      <a:r>
                        <a:rPr lang="ru-RU" baseline="0" dirty="0" smtClean="0"/>
                        <a:t> профессиональных дефицитов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Руководство</a:t>
                      </a:r>
                      <a:r>
                        <a:rPr lang="ru-RU" baseline="0" dirty="0" smtClean="0"/>
                        <a:t> ОО, педагогические работники 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596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Внесение изменений в рабочие программы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Педагогические работники 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17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Разработка</a:t>
                      </a:r>
                      <a:r>
                        <a:rPr lang="ru-RU" baseline="0" dirty="0" smtClean="0"/>
                        <a:t> и реализация карт подготовки к ГИА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Педагогические работники 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7608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Взаимодействие с муниципальным сообществом </a:t>
                      </a:r>
                      <a:r>
                        <a:rPr lang="ru-RU" dirty="0" err="1" smtClean="0"/>
                        <a:t>тьюторов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Педагогические работники ОО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077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59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sz="26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696036" y="3179928"/>
            <a:ext cx="109033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СПАСИБО ЗА ВНИМАНИЕ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26640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630422" cy="109142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r>
                <a:rPr lang="ru-RU" sz="2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ЦЕЛЬ </a:t>
              </a:r>
              <a:r>
                <a:rPr lang="ru-RU" sz="2000" b="1" cap="all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краевой системы работы со </a:t>
              </a:r>
              <a:r>
                <a:rPr lang="ru-RU" sz="2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ШНОР</a:t>
              </a:r>
              <a:endPara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210831" y="2544809"/>
            <a:ext cx="102478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Создание </a:t>
            </a:r>
            <a:r>
              <a:rPr lang="ru-RU" sz="3200" dirty="0"/>
              <a:t>и </a:t>
            </a:r>
            <a:r>
              <a:rPr lang="ru-RU" sz="3200" dirty="0" smtClean="0"/>
              <a:t>внедрение механизмов адресной поддержки ШНОР/ШССУ, обеспечивающих повышение качества образования за счет перевода в эффективный режим функционирования и развития</a:t>
            </a:r>
          </a:p>
          <a:p>
            <a:endParaRPr lang="ru-RU" sz="3200" dirty="0" smtClean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62637" y="2416629"/>
            <a:ext cx="0" cy="2573383"/>
          </a:xfrm>
          <a:prstGeom prst="line">
            <a:avLst/>
          </a:prstGeom>
          <a:ln w="38100" cmpd="tri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630422" cy="867983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r>
                <a:rPr lang="ru-RU" sz="2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КОМПЛЕКСНАЯ МОДЕЛЬ КРАЕВОЙ СИСТЕМЫ РАБОТЫ СО ШНОР/ШССУ </a:t>
              </a:r>
              <a:endPara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269558" y="2631990"/>
            <a:ext cx="2594337" cy="2308324"/>
          </a:xfrm>
          <a:prstGeom prst="rect">
            <a:avLst/>
          </a:prstGeom>
          <a:solidFill>
            <a:srgbClr val="92D050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НОРМАТИВНАЯ </a:t>
            </a:r>
          </a:p>
          <a:p>
            <a:pPr algn="ctr"/>
            <a:r>
              <a:rPr lang="ru-RU" b="1" dirty="0" smtClean="0"/>
              <a:t>МОДЕЛЬ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7383" y="1339328"/>
            <a:ext cx="11527628" cy="646331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СТРУКТУРНО-СУБЪЕКТНАЯ </a:t>
            </a:r>
          </a:p>
          <a:p>
            <a:pPr algn="ctr"/>
            <a:r>
              <a:rPr lang="ru-RU" b="1" dirty="0" smtClean="0"/>
              <a:t>МОДЕЛЬ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432599" y="2333297"/>
            <a:ext cx="4382412" cy="28623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ОРГАНИЗАЦИОННО-ДЕЯТЕЛЬНОСТНАЯ</a:t>
            </a:r>
          </a:p>
          <a:p>
            <a:pPr algn="ctr"/>
            <a:r>
              <a:rPr lang="ru-RU" b="1" dirty="0" smtClean="0"/>
              <a:t>МОДЕЛЬ</a:t>
            </a:r>
            <a:endParaRPr lang="en-US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878327" y="2911069"/>
            <a:ext cx="4541976" cy="297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863895" y="4185993"/>
            <a:ext cx="758530" cy="1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9833238" y="2000552"/>
            <a:ext cx="3094" cy="332745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58522" y="2943360"/>
            <a:ext cx="41305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Горизонтальное кураторство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558522" y="3404463"/>
            <a:ext cx="41305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Опережающее управление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558522" y="3875388"/>
            <a:ext cx="413056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Муниципальная школа кадрового управленческого резерва для ОО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7322" y="5552235"/>
            <a:ext cx="11387689" cy="923330"/>
          </a:xfrm>
          <a:prstGeom prst="rect">
            <a:avLst/>
          </a:prstGeom>
          <a:solidFill>
            <a:srgbClr val="F49EE8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КОНТРОЛЬНО-ДИАГНОСТИЧЕСКАЯ </a:t>
            </a:r>
          </a:p>
          <a:p>
            <a:pPr algn="ctr"/>
            <a:r>
              <a:rPr lang="ru-RU" b="1" dirty="0" smtClean="0"/>
              <a:t>МОДЕЛЬ</a:t>
            </a:r>
          </a:p>
          <a:p>
            <a:pPr algn="ctr"/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87713" y="5942677"/>
            <a:ext cx="29562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Система мониторингов</a:t>
            </a:r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9833238" y="5202621"/>
            <a:ext cx="0" cy="367350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414727" y="4952100"/>
            <a:ext cx="5421" cy="588349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1399744" y="1968034"/>
            <a:ext cx="14983" cy="621646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622425" y="3283540"/>
            <a:ext cx="3051644" cy="2031325"/>
          </a:xfrm>
          <a:prstGeom prst="rect">
            <a:avLst/>
          </a:prstGeom>
          <a:solidFill>
            <a:srgbClr val="CCCCFF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ИНФОРМАЦИОННАЯ </a:t>
            </a:r>
          </a:p>
          <a:p>
            <a:pPr algn="ctr"/>
            <a:r>
              <a:rPr lang="ru-RU" b="1" dirty="0" smtClean="0"/>
              <a:t>МОДЕЛЬ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761481" y="4431164"/>
            <a:ext cx="277595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Краевой информационный портал</a:t>
            </a:r>
            <a:endParaRPr lang="ru-RU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 flipH="1" flipV="1">
            <a:off x="6674069" y="4182730"/>
            <a:ext cx="758530" cy="1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58521" y="4605184"/>
            <a:ext cx="41305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Постоянно действующий семинар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46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630422" cy="867983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r>
                <a:rPr lang="ru-RU" sz="2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КОНЦЕПТУАЛЬНЫЕ ПОЗИЦИИ КРАЕВОЙ СИСТЕМЫ РАБОТЫ СО ШНОР/ШССУ </a:t>
              </a:r>
              <a:endPara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535612" y="1826351"/>
            <a:ext cx="1140618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 smtClean="0"/>
              <a:t>Опора на продуктивный опыт, накопленный краевой системой образования по работе со ШНОР/ШССУ (реализация п. 3.21 Госпрограммы КК «Развитие образования», мероприятия 2.2 ФЦПРО)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AutoNum type="arabicPeriod"/>
            </a:pPr>
            <a:r>
              <a:rPr lang="ru-RU" sz="3200" dirty="0" smtClean="0"/>
              <a:t>Учет  требований и рекомендаций, отраженных в Письме </a:t>
            </a:r>
            <a:r>
              <a:rPr lang="ru-RU" sz="3200" dirty="0" err="1" smtClean="0"/>
              <a:t>Рособрнадзора</a:t>
            </a:r>
            <a:r>
              <a:rPr lang="ru-RU" sz="3200" dirty="0" smtClean="0"/>
              <a:t> № 01-121/13-01 от 30 марта 2020 г.</a:t>
            </a:r>
          </a:p>
        </p:txBody>
      </p:sp>
    </p:spTree>
    <p:extLst>
      <p:ext uri="{BB962C8B-B14F-4D97-AF65-F5344CB8AC3E}">
        <p14:creationId xmlns:p14="http://schemas.microsoft.com/office/powerpoint/2010/main" val="32807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957" y="1711246"/>
            <a:ext cx="6337962" cy="4194690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630422" cy="867983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r>
                <a:rPr lang="ru-RU" sz="20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КОНЦЕПТУАЛЬНЫЕ ПОЗИЦИИ КРАЕВОЙ СИСТЕМЫ РАБОТЫ СО ШНОР/ШССУ </a:t>
              </a:r>
              <a:endPara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Прямоугольник 6"/>
          <p:cNvSpPr/>
          <p:nvPr/>
        </p:nvSpPr>
        <p:spPr>
          <a:xfrm>
            <a:off x="11364686" y="1216162"/>
            <a:ext cx="1705479" cy="52368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688183" y="1164133"/>
            <a:ext cx="2061071" cy="52889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65007" y="1823432"/>
            <a:ext cx="73819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3</a:t>
            </a:r>
            <a:r>
              <a:rPr lang="ru-RU" sz="2800" dirty="0" smtClean="0"/>
              <a:t>. Введение и реализация </a:t>
            </a:r>
            <a:r>
              <a:rPr lang="ru-RU" sz="2800" b="1" dirty="0" smtClean="0">
                <a:solidFill>
                  <a:srgbClr val="FF0000"/>
                </a:solidFill>
              </a:rPr>
              <a:t>инновационных</a:t>
            </a:r>
            <a:r>
              <a:rPr lang="ru-RU" sz="2800" dirty="0" smtClean="0"/>
              <a:t> идей, связанных с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 горизонтальным кураторством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 </a:t>
            </a:r>
            <a:r>
              <a:rPr lang="ru-RU" sz="2800" dirty="0" smtClean="0"/>
              <a:t>опережающим управлением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 </a:t>
            </a:r>
            <a:r>
              <a:rPr lang="ru-RU" sz="2800" dirty="0" smtClean="0"/>
              <a:t>организацией муниципальной Школы кадрового управленческого резерва для ОО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 </a:t>
            </a:r>
            <a:r>
              <a:rPr lang="ru-RU" sz="2800" dirty="0" smtClean="0"/>
              <a:t>системой мониторингов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 </a:t>
            </a:r>
            <a:r>
              <a:rPr lang="ru-RU" sz="2800" dirty="0" smtClean="0"/>
              <a:t>созданием страницы на сайте ИРО </a:t>
            </a:r>
            <a:r>
              <a:rPr lang="ru-RU" sz="2800" dirty="0" smtClean="0"/>
              <a:t>КК о </a:t>
            </a:r>
            <a:r>
              <a:rPr lang="ru-RU" sz="2800" dirty="0" smtClean="0"/>
              <a:t>реализации краевой системы работы со ШНОР/ШССУ </a:t>
            </a:r>
          </a:p>
        </p:txBody>
      </p:sp>
    </p:spTree>
    <p:extLst>
      <p:ext uri="{BB962C8B-B14F-4D97-AF65-F5344CB8AC3E}">
        <p14:creationId xmlns:p14="http://schemas.microsoft.com/office/powerpoint/2010/main" val="380443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Прямая соединительная линия 58"/>
          <p:cNvCxnSpPr/>
          <p:nvPr/>
        </p:nvCxnSpPr>
        <p:spPr>
          <a:xfrm>
            <a:off x="2630604" y="3549859"/>
            <a:ext cx="0" cy="610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200449" y="96901"/>
            <a:ext cx="11414771" cy="8063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3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32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Структурно-субъектная модель</a:t>
              </a:r>
              <a:endParaRPr lang="ru-RU" sz="32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10026868" y="1650124"/>
            <a:ext cx="1671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i="1" dirty="0"/>
              <a:t>к</a:t>
            </a:r>
            <a:r>
              <a:rPr lang="ru-RU" sz="1600" i="1" dirty="0" smtClean="0"/>
              <a:t>раевой уровень</a:t>
            </a:r>
            <a:endParaRPr lang="ru-RU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9879725" y="3260862"/>
            <a:ext cx="1897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i="1" dirty="0" smtClean="0"/>
              <a:t>муниципальный уровень</a:t>
            </a:r>
            <a:endParaRPr lang="ru-RU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9406759" y="5147469"/>
            <a:ext cx="2370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i="1" dirty="0" smtClean="0"/>
              <a:t>уровень образовательной организации</a:t>
            </a:r>
            <a:endParaRPr lang="ru-RU" sz="1600" i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03004" y="3191193"/>
            <a:ext cx="11110675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88685" y="5075882"/>
            <a:ext cx="11110675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592554" y="1244881"/>
            <a:ext cx="5988721" cy="31169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МОНиМП</a:t>
            </a:r>
            <a:r>
              <a:rPr lang="ru-RU" b="1" dirty="0" smtClean="0"/>
              <a:t> КК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662223" y="1695016"/>
            <a:ext cx="1271557" cy="284462"/>
          </a:xfrm>
          <a:prstGeom prst="rect">
            <a:avLst/>
          </a:prstGeom>
          <a:solidFill>
            <a:schemeClr val="accent1">
              <a:lumMod val="5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ЦОКО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16002" y="1760341"/>
            <a:ext cx="3016848" cy="288839"/>
          </a:xfrm>
          <a:prstGeom prst="rect">
            <a:avLst/>
          </a:prstGeom>
          <a:solidFill>
            <a:schemeClr val="accent1">
              <a:lumMod val="5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ИРО КК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795255" y="1554330"/>
            <a:ext cx="134588" cy="214442"/>
          </a:xfrm>
          <a:prstGeom prst="downArrow">
            <a:avLst>
              <a:gd name="adj1" fmla="val 50000"/>
              <a:gd name="adj2" fmla="val 873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66062" y="2709519"/>
            <a:ext cx="2329938" cy="284462"/>
          </a:xfrm>
          <a:prstGeom prst="rect">
            <a:avLst/>
          </a:prstGeom>
          <a:solidFill>
            <a:schemeClr val="accent2">
              <a:lumMod val="40000"/>
              <a:lumOff val="6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Кураторы от ИРО КК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4910735" y="2061001"/>
            <a:ext cx="53" cy="62994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Загнутый угол 16"/>
          <p:cNvSpPr/>
          <p:nvPr/>
        </p:nvSpPr>
        <p:spPr>
          <a:xfrm>
            <a:off x="4516186" y="2179103"/>
            <a:ext cx="827314" cy="366708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spc="-40" dirty="0" smtClean="0">
                <a:solidFill>
                  <a:schemeClr val="tx1"/>
                </a:solidFill>
              </a:rPr>
              <a:t>Приказ</a:t>
            </a:r>
            <a:endParaRPr lang="ru-RU" sz="1600" i="1" spc="-4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328466" y="3260861"/>
            <a:ext cx="1830625" cy="288998"/>
          </a:xfrm>
          <a:prstGeom prst="rect">
            <a:avLst/>
          </a:prstGeom>
          <a:solidFill>
            <a:schemeClr val="accent1">
              <a:lumMod val="5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УО МО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flipH="1">
            <a:off x="1819275" y="3549859"/>
            <a:ext cx="1208" cy="73723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1599809" y="4290730"/>
            <a:ext cx="1995193" cy="284462"/>
          </a:xfrm>
          <a:prstGeom prst="rect">
            <a:avLst/>
          </a:prstGeom>
          <a:solidFill>
            <a:srgbClr val="E8CECE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ТМС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3" name="Загнутый угол 32"/>
          <p:cNvSpPr/>
          <p:nvPr/>
        </p:nvSpPr>
        <p:spPr>
          <a:xfrm>
            <a:off x="2143995" y="3679816"/>
            <a:ext cx="952918" cy="366708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spc="-40" dirty="0" smtClean="0">
                <a:solidFill>
                  <a:schemeClr val="tx1"/>
                </a:solidFill>
              </a:rPr>
              <a:t>Приказ</a:t>
            </a:r>
            <a:endParaRPr lang="ru-RU" sz="1600" i="1" spc="-4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760466" y="3824714"/>
            <a:ext cx="1987191" cy="808246"/>
          </a:xfrm>
          <a:prstGeom prst="rect">
            <a:avLst/>
          </a:prstGeom>
          <a:solidFill>
            <a:schemeClr val="accent2">
              <a:lumMod val="40000"/>
              <a:lumOff val="6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МНЦ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886994" y="3825944"/>
            <a:ext cx="4206239" cy="802655"/>
          </a:xfrm>
          <a:prstGeom prst="rect">
            <a:avLst/>
          </a:prstGeom>
          <a:solidFill>
            <a:schemeClr val="accent2">
              <a:lumMod val="40000"/>
              <a:lumOff val="6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Сообщество </a:t>
            </a:r>
            <a:r>
              <a:rPr lang="ru-RU" b="1" dirty="0" err="1" smtClean="0">
                <a:solidFill>
                  <a:schemeClr val="tx1"/>
                </a:solidFill>
              </a:rPr>
              <a:t>тьюторов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053930" y="4222343"/>
            <a:ext cx="1400261" cy="284462"/>
          </a:xfrm>
          <a:prstGeom prst="rect">
            <a:avLst/>
          </a:prstGeom>
          <a:solidFill>
            <a:schemeClr val="accent1">
              <a:lumMod val="5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Наставники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954132" y="4221869"/>
            <a:ext cx="1072736" cy="284462"/>
          </a:xfrm>
          <a:prstGeom prst="rect">
            <a:avLst/>
          </a:prstGeom>
          <a:solidFill>
            <a:schemeClr val="accent1">
              <a:lumMod val="5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Тьюторы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6" name="Стрелка влево 45"/>
          <p:cNvSpPr/>
          <p:nvPr/>
        </p:nvSpPr>
        <p:spPr>
          <a:xfrm>
            <a:off x="8788669" y="4308530"/>
            <a:ext cx="165463" cy="1356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951121" y="4222975"/>
            <a:ext cx="2837548" cy="284462"/>
          </a:xfrm>
          <a:prstGeom prst="rect">
            <a:avLst/>
          </a:prstGeom>
          <a:solidFill>
            <a:schemeClr val="accent1">
              <a:lumMod val="5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Консультационный пункт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V="1">
            <a:off x="3154543" y="3385587"/>
            <a:ext cx="3565596" cy="186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6720139" y="3390809"/>
            <a:ext cx="0" cy="433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4225281" y="2993981"/>
            <a:ext cx="0" cy="83073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4795255" y="3002191"/>
            <a:ext cx="0" cy="83073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5343500" y="2993981"/>
            <a:ext cx="0" cy="83073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2630604" y="4160772"/>
            <a:ext cx="11574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3760466" y="5291701"/>
            <a:ext cx="1975560" cy="601892"/>
          </a:xfrm>
          <a:prstGeom prst="rect">
            <a:avLst/>
          </a:prstGeom>
          <a:solidFill>
            <a:schemeClr val="accent6">
              <a:lumMod val="60000"/>
              <a:lumOff val="4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Управленческая команда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078655" y="5302023"/>
            <a:ext cx="1682020" cy="601892"/>
          </a:xfrm>
          <a:prstGeom prst="rect">
            <a:avLst/>
          </a:prstGeom>
          <a:solidFill>
            <a:schemeClr val="accent6">
              <a:lumMod val="60000"/>
              <a:lumOff val="4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Учителя-предметники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7975770" y="5411830"/>
            <a:ext cx="1674516" cy="355960"/>
          </a:xfrm>
          <a:prstGeom prst="rect">
            <a:avLst/>
          </a:prstGeom>
          <a:solidFill>
            <a:schemeClr val="accent6">
              <a:lumMod val="60000"/>
              <a:lumOff val="40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Обучающиеся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5" name="Двойная стрелка влево/вправо 64"/>
          <p:cNvSpPr/>
          <p:nvPr/>
        </p:nvSpPr>
        <p:spPr>
          <a:xfrm>
            <a:off x="7726359" y="5508034"/>
            <a:ext cx="293466" cy="16355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право 65"/>
          <p:cNvSpPr/>
          <p:nvPr/>
        </p:nvSpPr>
        <p:spPr>
          <a:xfrm>
            <a:off x="5747657" y="5495835"/>
            <a:ext cx="356972" cy="1905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9" name="Прямая со стрелкой 68"/>
          <p:cNvCxnSpPr/>
          <p:nvPr/>
        </p:nvCxnSpPr>
        <p:spPr>
          <a:xfrm>
            <a:off x="8020327" y="1979478"/>
            <a:ext cx="0" cy="1214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V="1">
            <a:off x="8538210" y="1970459"/>
            <a:ext cx="0" cy="1220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7518003" y="2173871"/>
            <a:ext cx="1584959" cy="2844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мониторинги</a:t>
            </a:r>
            <a:endParaRPr lang="ru-RU" i="1" dirty="0">
              <a:solidFill>
                <a:schemeClr val="tx1"/>
              </a:solidFill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 flipV="1">
            <a:off x="4284617" y="4506331"/>
            <a:ext cx="0" cy="785370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5151121" y="4506331"/>
            <a:ext cx="0" cy="785370"/>
          </a:xfrm>
          <a:prstGeom prst="straightConnector1">
            <a:avLst/>
          </a:prstGeom>
          <a:ln w="15875">
            <a:solidFill>
              <a:schemeClr val="accent5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 flipV="1">
            <a:off x="6888480" y="4506331"/>
            <a:ext cx="0" cy="795692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flipH="1" flipV="1">
            <a:off x="8364583" y="4506331"/>
            <a:ext cx="4354" cy="905499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9879725" y="4506331"/>
            <a:ext cx="0" cy="1624503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H="1">
            <a:off x="6949440" y="6130834"/>
            <a:ext cx="2930285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 flipV="1">
            <a:off x="6949438" y="5915391"/>
            <a:ext cx="1" cy="225454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flipH="1" flipV="1">
            <a:off x="8788670" y="5767790"/>
            <a:ext cx="9827" cy="363044"/>
          </a:xfrm>
          <a:prstGeom prst="straightConnector1">
            <a:avLst/>
          </a:prstGeom>
          <a:ln w="15875">
            <a:solidFill>
              <a:schemeClr val="accent5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Стрелка вниз 87"/>
          <p:cNvSpPr/>
          <p:nvPr/>
        </p:nvSpPr>
        <p:spPr>
          <a:xfrm>
            <a:off x="2238732" y="1551944"/>
            <a:ext cx="107426" cy="1708917"/>
          </a:xfrm>
          <a:prstGeom prst="downArrow">
            <a:avLst>
              <a:gd name="adj1" fmla="val 50000"/>
              <a:gd name="adj2" fmla="val 873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 flipV="1">
            <a:off x="6332457" y="1881667"/>
            <a:ext cx="778205" cy="2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7110663" y="1888958"/>
            <a:ext cx="0" cy="19566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 flipH="1">
            <a:off x="1951630" y="4578824"/>
            <a:ext cx="6824" cy="497058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 flipH="1">
            <a:off x="3154543" y="4578825"/>
            <a:ext cx="4548" cy="497057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/>
          <p:nvPr/>
        </p:nvCxnSpPr>
        <p:spPr>
          <a:xfrm>
            <a:off x="3431487" y="2061001"/>
            <a:ext cx="0" cy="22260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>
            <a:off x="3431487" y="4575192"/>
            <a:ext cx="0" cy="2521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>
            <a:off x="3431487" y="4827353"/>
            <a:ext cx="44416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 стрелкой 114"/>
          <p:cNvCxnSpPr/>
          <p:nvPr/>
        </p:nvCxnSpPr>
        <p:spPr>
          <a:xfrm flipV="1">
            <a:off x="7873092" y="4628599"/>
            <a:ext cx="0" cy="198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 flipV="1">
            <a:off x="5415839" y="4628599"/>
            <a:ext cx="0" cy="198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Загнутый угол 120"/>
          <p:cNvSpPr/>
          <p:nvPr/>
        </p:nvSpPr>
        <p:spPr>
          <a:xfrm>
            <a:off x="5437015" y="3230579"/>
            <a:ext cx="952918" cy="366708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spc="-40" dirty="0" smtClean="0">
                <a:solidFill>
                  <a:schemeClr val="tx1"/>
                </a:solidFill>
              </a:rPr>
              <a:t>Приказ</a:t>
            </a:r>
            <a:endParaRPr lang="ru-RU" sz="1600" i="1" spc="-40" dirty="0">
              <a:solidFill>
                <a:schemeClr val="tx1"/>
              </a:solidFill>
            </a:endParaRPr>
          </a:p>
        </p:txBody>
      </p:sp>
      <p:sp>
        <p:nvSpPr>
          <p:cNvPr id="20" name="Стрелка углом 19"/>
          <p:cNvSpPr/>
          <p:nvPr/>
        </p:nvSpPr>
        <p:spPr>
          <a:xfrm rot="5400000">
            <a:off x="7593756" y="1280411"/>
            <a:ext cx="390802" cy="41576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47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60"/>
            <a:ext cx="11414771" cy="782396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3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32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нормативная модель</a:t>
              </a:r>
              <a:endParaRPr lang="ru-RU" sz="32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589544" y="1204002"/>
            <a:ext cx="9485449" cy="37297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МОНиМП</a:t>
            </a:r>
            <a:r>
              <a:rPr lang="ru-RU" b="1" dirty="0" smtClean="0"/>
              <a:t> КК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419348" y="1651965"/>
            <a:ext cx="1419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i="1" dirty="0"/>
              <a:t>к</a:t>
            </a:r>
            <a:r>
              <a:rPr lang="ru-RU" sz="1600" i="1" dirty="0" smtClean="0"/>
              <a:t>раевой уровень</a:t>
            </a:r>
            <a:endParaRPr lang="ru-RU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0167927" y="3694835"/>
            <a:ext cx="1671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i="1" dirty="0" smtClean="0"/>
              <a:t>муниципальный  уровень</a:t>
            </a:r>
            <a:endParaRPr lang="ru-RU" sz="1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9943601" y="5337563"/>
            <a:ext cx="1928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i="1" dirty="0" smtClean="0"/>
              <a:t>уровень образовательной организации</a:t>
            </a:r>
            <a:endParaRPr lang="ru-RU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89546" y="1576981"/>
            <a:ext cx="942710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Приказ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32255" y="1576981"/>
            <a:ext cx="8542738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Положение о системе работы со ШНОР/ШССУ в Краснодарском крае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23636" y="3212431"/>
            <a:ext cx="11249528" cy="0"/>
          </a:xfrm>
          <a:prstGeom prst="line">
            <a:avLst/>
          </a:prstGeom>
          <a:ln w="15875">
            <a:solidFill>
              <a:srgbClr val="0000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56412" y="5323982"/>
            <a:ext cx="11249528" cy="0"/>
          </a:xfrm>
          <a:prstGeom prst="line">
            <a:avLst/>
          </a:prstGeom>
          <a:ln w="15875">
            <a:solidFill>
              <a:srgbClr val="0000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307305" y="1944353"/>
            <a:ext cx="0" cy="232246"/>
          </a:xfrm>
          <a:prstGeom prst="straightConnector1">
            <a:avLst/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267901" y="1944353"/>
            <a:ext cx="0" cy="232246"/>
          </a:xfrm>
          <a:prstGeom prst="straightConnector1">
            <a:avLst/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9341066" y="1946314"/>
            <a:ext cx="0" cy="232246"/>
          </a:xfrm>
          <a:prstGeom prst="straightConnector1">
            <a:avLst/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24638" y="2178559"/>
            <a:ext cx="247850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Положение о сообществе </a:t>
            </a:r>
            <a:r>
              <a:rPr lang="ru-RU" dirty="0" err="1" smtClean="0"/>
              <a:t>тьюторов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8607140" y="2168786"/>
            <a:ext cx="1467853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Положение о МНЦ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646946" y="2174004"/>
            <a:ext cx="3273696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Региональная дорожная карта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882115" y="2695463"/>
            <a:ext cx="2803358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Программа мониторингов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23636" y="2322051"/>
            <a:ext cx="1919314" cy="646331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Диагностический инструментарий</a:t>
            </a:r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2558437" y="2825933"/>
            <a:ext cx="323678" cy="0"/>
          </a:xfrm>
          <a:prstGeom prst="straightConnector1">
            <a:avLst/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283794" y="2543336"/>
            <a:ext cx="0" cy="152127"/>
          </a:xfrm>
          <a:prstGeom prst="straightConnector1">
            <a:avLst/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819274" y="2543336"/>
            <a:ext cx="4009" cy="1157091"/>
          </a:xfrm>
          <a:prstGeom prst="straightConnector1">
            <a:avLst/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7263891" y="2824890"/>
            <a:ext cx="4010" cy="1454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Загнутый угол 27"/>
          <p:cNvSpPr/>
          <p:nvPr/>
        </p:nvSpPr>
        <p:spPr>
          <a:xfrm>
            <a:off x="6816264" y="2974926"/>
            <a:ext cx="903273" cy="518558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6705704" y="3049847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Приказ</a:t>
            </a:r>
            <a:endParaRPr lang="ru-RU" i="1" dirty="0"/>
          </a:p>
        </p:txBody>
      </p:sp>
      <p:cxnSp>
        <p:nvCxnSpPr>
          <p:cNvPr id="39" name="Прямая со стрелкой 38"/>
          <p:cNvCxnSpPr>
            <a:endCxn id="41" idx="0"/>
          </p:cNvCxnSpPr>
          <p:nvPr/>
        </p:nvCxnSpPr>
        <p:spPr>
          <a:xfrm>
            <a:off x="9341066" y="2834040"/>
            <a:ext cx="0" cy="1445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Загнутый угол 32"/>
          <p:cNvSpPr/>
          <p:nvPr/>
        </p:nvSpPr>
        <p:spPr>
          <a:xfrm>
            <a:off x="8856903" y="2996636"/>
            <a:ext cx="903273" cy="518558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8746343" y="3071557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Приказ</a:t>
            </a:r>
            <a:endParaRPr lang="ru-RU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2207940" y="4279949"/>
            <a:ext cx="5593654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Программа работы сообщества </a:t>
            </a:r>
            <a:r>
              <a:rPr lang="ru-RU" dirty="0" err="1" smtClean="0"/>
              <a:t>тьюторов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8035639" y="4279611"/>
            <a:ext cx="2610853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Программа работы МНЦ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23636" y="3677778"/>
            <a:ext cx="928291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Муниципальная дорожная карта</a:t>
            </a:r>
            <a:endParaRPr lang="ru-RU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454442" y="4789553"/>
            <a:ext cx="5347153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План работы </a:t>
            </a:r>
            <a:r>
              <a:rPr lang="ru-RU" dirty="0" err="1" smtClean="0"/>
              <a:t>тьюторского</a:t>
            </a:r>
            <a:r>
              <a:rPr lang="ru-RU" dirty="0" smtClean="0"/>
              <a:t> консультационного пункта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8035639" y="4803668"/>
            <a:ext cx="2610853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План работы наставника</a:t>
            </a:r>
            <a:endParaRPr lang="ru-RU" dirty="0"/>
          </a:p>
        </p:txBody>
      </p:sp>
      <p:cxnSp>
        <p:nvCxnSpPr>
          <p:cNvPr id="47" name="Прямая со стрелкой 46"/>
          <p:cNvCxnSpPr/>
          <p:nvPr/>
        </p:nvCxnSpPr>
        <p:spPr>
          <a:xfrm>
            <a:off x="7271188" y="4648943"/>
            <a:ext cx="0" cy="140610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9320674" y="4663058"/>
            <a:ext cx="0" cy="140610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692165" y="5557178"/>
            <a:ext cx="831499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Программа перехода ОО в режим эффективного функционирования и развития</a:t>
            </a:r>
            <a:endParaRPr lang="ru-RU" b="1" dirty="0"/>
          </a:p>
        </p:txBody>
      </p:sp>
      <p:cxnSp>
        <p:nvCxnSpPr>
          <p:cNvPr id="51" name="Прямая со стрелкой 50"/>
          <p:cNvCxnSpPr/>
          <p:nvPr/>
        </p:nvCxnSpPr>
        <p:spPr>
          <a:xfrm>
            <a:off x="6705704" y="5171892"/>
            <a:ext cx="0" cy="379166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6816368" y="5166563"/>
            <a:ext cx="0" cy="379166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9197875" y="5183387"/>
            <a:ext cx="0" cy="379166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V="1">
            <a:off x="9308539" y="5178058"/>
            <a:ext cx="0" cy="379166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2091638" y="4047481"/>
            <a:ext cx="0" cy="1515072"/>
          </a:xfrm>
          <a:prstGeom prst="straightConnector1">
            <a:avLst/>
          </a:prstGeom>
          <a:ln w="1905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320370" y="6111933"/>
            <a:ext cx="2130194" cy="553998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Рабочие программы по учебным предметам</a:t>
            </a:r>
            <a:endParaRPr lang="ru-RU" sz="1500" dirty="0"/>
          </a:p>
        </p:txBody>
      </p:sp>
      <p:cxnSp>
        <p:nvCxnSpPr>
          <p:cNvPr id="58" name="Прямая со стрелкой 57"/>
          <p:cNvCxnSpPr/>
          <p:nvPr/>
        </p:nvCxnSpPr>
        <p:spPr>
          <a:xfrm flipH="1">
            <a:off x="2373938" y="4648943"/>
            <a:ext cx="3701" cy="892492"/>
          </a:xfrm>
          <a:prstGeom prst="straightConnector1">
            <a:avLst/>
          </a:prstGeom>
          <a:ln w="127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510956" y="6111933"/>
            <a:ext cx="2731445" cy="553998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Рабочие программы по курсам внеурочной деятельности</a:t>
            </a:r>
            <a:endParaRPr lang="ru-RU" sz="1500" dirty="0"/>
          </a:p>
        </p:txBody>
      </p:sp>
      <p:sp>
        <p:nvSpPr>
          <p:cNvPr id="61" name="TextBox 60"/>
          <p:cNvSpPr txBox="1"/>
          <p:nvPr/>
        </p:nvSpPr>
        <p:spPr>
          <a:xfrm>
            <a:off x="8299403" y="6114823"/>
            <a:ext cx="538117" cy="538609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КТП</a:t>
            </a:r>
          </a:p>
          <a:p>
            <a:pPr algn="ctr"/>
            <a:endParaRPr lang="ru-RU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8922779" y="6105120"/>
            <a:ext cx="1665831" cy="553998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Программы подготовки к ГИА</a:t>
            </a:r>
            <a:endParaRPr lang="ru-RU" sz="1500" dirty="0"/>
          </a:p>
        </p:txBody>
      </p:sp>
      <p:cxnSp>
        <p:nvCxnSpPr>
          <p:cNvPr id="63" name="Прямая со стрелкой 62"/>
          <p:cNvCxnSpPr/>
          <p:nvPr/>
        </p:nvCxnSpPr>
        <p:spPr>
          <a:xfrm>
            <a:off x="4385467" y="5937332"/>
            <a:ext cx="104" cy="186093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9670759" y="5916761"/>
            <a:ext cx="104" cy="186093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8500327" y="5937512"/>
            <a:ext cx="104" cy="186093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6873920" y="5918917"/>
            <a:ext cx="104" cy="186093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583293" y="6111933"/>
            <a:ext cx="1671514" cy="553998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Программа проф. роста педагога</a:t>
            </a:r>
            <a:endParaRPr lang="ru-RU" sz="1500" dirty="0"/>
          </a:p>
        </p:txBody>
      </p:sp>
      <p:cxnSp>
        <p:nvCxnSpPr>
          <p:cNvPr id="59" name="Прямая со стрелкой 58"/>
          <p:cNvCxnSpPr/>
          <p:nvPr/>
        </p:nvCxnSpPr>
        <p:spPr>
          <a:xfrm>
            <a:off x="2336955" y="5923574"/>
            <a:ext cx="104" cy="186093"/>
          </a:xfrm>
          <a:prstGeom prst="straightConnector1">
            <a:avLst/>
          </a:prstGeom>
          <a:ln w="158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88328" y="5454948"/>
            <a:ext cx="800971" cy="784830"/>
          </a:xfrm>
          <a:prstGeom prst="rect">
            <a:avLst/>
          </a:prstGeom>
          <a:noFill/>
          <a:ln w="3175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1500" dirty="0" smtClean="0">
              <a:ln w="12700">
                <a:solidFill>
                  <a:srgbClr val="0000CC"/>
                </a:solidFill>
              </a:ln>
            </a:endParaRPr>
          </a:p>
          <a:p>
            <a:pPr algn="ctr"/>
            <a:r>
              <a:rPr lang="ru-RU" sz="1500" b="1" dirty="0" smtClean="0">
                <a:ln w="12700">
                  <a:solidFill>
                    <a:srgbClr val="0000CC"/>
                  </a:solidFill>
                </a:ln>
              </a:rPr>
              <a:t>ВСОКО</a:t>
            </a:r>
            <a:endParaRPr lang="ru-RU" sz="1500" b="1" dirty="0">
              <a:ln w="12700">
                <a:solidFill>
                  <a:srgbClr val="0000CC"/>
                </a:solidFill>
              </a:ln>
            </a:endParaRPr>
          </a:p>
          <a:p>
            <a:pPr algn="ctr"/>
            <a:endParaRPr lang="ru-RU" sz="1500" b="1" dirty="0">
              <a:ln w="12700">
                <a:solidFill>
                  <a:srgbClr val="0000CC"/>
                </a:solidFill>
              </a:ln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389299" y="5734594"/>
            <a:ext cx="302866" cy="0"/>
          </a:xfrm>
          <a:prstGeom prst="line">
            <a:avLst/>
          </a:prstGeom>
          <a:ln w="28575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41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59"/>
            <a:ext cx="11414771" cy="970047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32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горизонтальное кураторство</a:t>
              </a:r>
              <a:endParaRPr lang="ru-RU" sz="32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3320716" y="2053579"/>
            <a:ext cx="4415590" cy="3230256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ШНОР/ШССУ</a:t>
            </a:r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  <a:p>
            <a:pPr algn="ctr"/>
            <a:endParaRPr lang="ru-RU" sz="3200" b="1" dirty="0" smtClean="0"/>
          </a:p>
          <a:p>
            <a:pPr algn="ctr"/>
            <a:endParaRPr lang="ru-RU" sz="3200" b="1" dirty="0"/>
          </a:p>
        </p:txBody>
      </p:sp>
      <p:sp>
        <p:nvSpPr>
          <p:cNvPr id="12" name="Овал 11"/>
          <p:cNvSpPr/>
          <p:nvPr/>
        </p:nvSpPr>
        <p:spPr>
          <a:xfrm>
            <a:off x="6045747" y="4436853"/>
            <a:ext cx="1576137" cy="56548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946060" y="4538414"/>
            <a:ext cx="18288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 smtClean="0"/>
              <a:t>Обучающийся</a:t>
            </a:r>
            <a:endParaRPr lang="ru-RU" dirty="0"/>
          </a:p>
        </p:txBody>
      </p:sp>
      <p:sp>
        <p:nvSpPr>
          <p:cNvPr id="16" name="Стрелка углом 15"/>
          <p:cNvSpPr/>
          <p:nvPr/>
        </p:nvSpPr>
        <p:spPr>
          <a:xfrm flipH="1" flipV="1">
            <a:off x="5355780" y="3924526"/>
            <a:ext cx="341237" cy="25768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39690" y="3418940"/>
            <a:ext cx="2012707" cy="7632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539690" y="3505110"/>
            <a:ext cx="201270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dirty="0" smtClean="0"/>
              <a:t>Учитель-предметник</a:t>
            </a:r>
            <a:endParaRPr lang="ru-RU" dirty="0"/>
          </a:p>
        </p:txBody>
      </p:sp>
      <p:sp>
        <p:nvSpPr>
          <p:cNvPr id="14" name="Двойная стрелка влево/вправо 13"/>
          <p:cNvSpPr/>
          <p:nvPr/>
        </p:nvSpPr>
        <p:spPr>
          <a:xfrm rot="5400000">
            <a:off x="6737686" y="4176909"/>
            <a:ext cx="397042" cy="25461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5184693" y="3198976"/>
            <a:ext cx="775184" cy="4711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53562" y="3526483"/>
            <a:ext cx="178845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Управленческая команда</a:t>
            </a:r>
            <a:endParaRPr lang="ru-RU" dirty="0"/>
          </a:p>
        </p:txBody>
      </p:sp>
      <p:sp>
        <p:nvSpPr>
          <p:cNvPr id="17" name="Загнутый угол 16"/>
          <p:cNvSpPr/>
          <p:nvPr/>
        </p:nvSpPr>
        <p:spPr>
          <a:xfrm>
            <a:off x="325515" y="1446322"/>
            <a:ext cx="1994267" cy="1752653"/>
          </a:xfrm>
          <a:prstGeom prst="foldedCorner">
            <a:avLst>
              <a:gd name="adj" fmla="val 10489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25515" y="1574764"/>
            <a:ext cx="19942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ПРИКАЗ УО об утверждении Положения о МНЦ, об организации МНЦ</a:t>
            </a:r>
            <a:endParaRPr lang="ru-RU" dirty="0"/>
          </a:p>
        </p:txBody>
      </p:sp>
      <p:sp>
        <p:nvSpPr>
          <p:cNvPr id="19" name="Загнутый угол 18"/>
          <p:cNvSpPr/>
          <p:nvPr/>
        </p:nvSpPr>
        <p:spPr>
          <a:xfrm>
            <a:off x="9074572" y="1446435"/>
            <a:ext cx="2524787" cy="1584857"/>
          </a:xfrm>
          <a:prstGeom prst="foldedCorner">
            <a:avLst>
              <a:gd name="adj" fmla="val 1154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9074572" y="1446435"/>
            <a:ext cx="25247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ПРИКАЗ УО об утверждении Положения о муниципальном сообществе </a:t>
            </a:r>
            <a:r>
              <a:rPr lang="ru-RU" dirty="0" err="1" smtClean="0"/>
              <a:t>тьюторов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25515" y="3526483"/>
            <a:ext cx="1994267" cy="28642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83239" y="3578174"/>
            <a:ext cx="1907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Муниципальный наставнический центр</a:t>
            </a:r>
            <a:endParaRPr lang="ru-RU" b="1" i="1" dirty="0"/>
          </a:p>
        </p:txBody>
      </p:sp>
      <p:sp>
        <p:nvSpPr>
          <p:cNvPr id="23" name="Блок-схема: несколько документов 22"/>
          <p:cNvSpPr/>
          <p:nvPr/>
        </p:nvSpPr>
        <p:spPr>
          <a:xfrm>
            <a:off x="542097" y="4695470"/>
            <a:ext cx="1624710" cy="130543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83240" y="5185620"/>
            <a:ext cx="1668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Наставники </a:t>
            </a:r>
            <a:endParaRPr lang="ru-RU" dirty="0"/>
          </a:p>
        </p:txBody>
      </p:sp>
      <p:cxnSp>
        <p:nvCxnSpPr>
          <p:cNvPr id="27" name="Прямая со стрелкой 26"/>
          <p:cNvCxnSpPr>
            <a:endCxn id="9" idx="1"/>
          </p:cNvCxnSpPr>
          <p:nvPr/>
        </p:nvCxnSpPr>
        <p:spPr>
          <a:xfrm flipV="1">
            <a:off x="2026939" y="3849649"/>
            <a:ext cx="1526623" cy="1313871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367463" y="4182210"/>
            <a:ext cx="0" cy="14485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1918036" y="5630788"/>
            <a:ext cx="2449427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29076" y="3924527"/>
            <a:ext cx="738664" cy="207637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dirty="0" smtClean="0"/>
              <a:t>План работы наставника</a:t>
            </a:r>
            <a:endParaRPr lang="ru-RU" dirty="0"/>
          </a:p>
        </p:txBody>
      </p:sp>
      <p:sp>
        <p:nvSpPr>
          <p:cNvPr id="32" name="Стрелка вниз 31"/>
          <p:cNvSpPr/>
          <p:nvPr/>
        </p:nvSpPr>
        <p:spPr>
          <a:xfrm>
            <a:off x="1184285" y="3198975"/>
            <a:ext cx="276726" cy="3791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8821608" y="3397388"/>
            <a:ext cx="3033627" cy="2993353"/>
          </a:xfrm>
          <a:prstGeom prst="rect">
            <a:avLst/>
          </a:prstGeom>
          <a:solidFill>
            <a:srgbClr val="F49E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8821608" y="3418761"/>
            <a:ext cx="3033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Муниципальное сообщество </a:t>
            </a:r>
            <a:r>
              <a:rPr lang="ru-RU" b="1" i="1" dirty="0" err="1" smtClean="0"/>
              <a:t>тьюторов</a:t>
            </a:r>
            <a:endParaRPr lang="ru-RU" b="1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8910121" y="4078474"/>
            <a:ext cx="2844732" cy="230832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Муниципальный </a:t>
            </a:r>
            <a:r>
              <a:rPr lang="ru-RU" sz="1600" dirty="0" err="1" smtClean="0"/>
              <a:t>тьюторский</a:t>
            </a:r>
            <a:r>
              <a:rPr lang="ru-RU" sz="1600" dirty="0" smtClean="0"/>
              <a:t> консультационный пункт</a:t>
            </a:r>
          </a:p>
          <a:p>
            <a:pPr algn="ctr"/>
            <a:endParaRPr lang="ru-RU" sz="1600" dirty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</p:txBody>
      </p:sp>
      <p:sp>
        <p:nvSpPr>
          <p:cNvPr id="36" name="Блок-схема: несколько документов 35"/>
          <p:cNvSpPr/>
          <p:nvPr/>
        </p:nvSpPr>
        <p:spPr>
          <a:xfrm>
            <a:off x="9627835" y="4819086"/>
            <a:ext cx="1443519" cy="1181813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9403209" y="5243987"/>
            <a:ext cx="1668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Тьюторы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6808901" y="5002338"/>
            <a:ext cx="0" cy="6284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5847292" y="4078474"/>
            <a:ext cx="2515" cy="175398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6808901" y="5613319"/>
            <a:ext cx="281893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5847292" y="5832457"/>
            <a:ext cx="377802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 flipV="1">
            <a:off x="7552397" y="3924526"/>
            <a:ext cx="2072923" cy="1359309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 flipV="1">
            <a:off x="7591776" y="4748999"/>
            <a:ext cx="2053204" cy="556210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021573" y="3434566"/>
            <a:ext cx="461665" cy="2704025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dirty="0" smtClean="0"/>
              <a:t>План работы </a:t>
            </a:r>
            <a:r>
              <a:rPr lang="ru-RU" dirty="0" err="1" smtClean="0"/>
              <a:t>тьютора</a:t>
            </a:r>
            <a:endParaRPr lang="ru-RU" dirty="0"/>
          </a:p>
        </p:txBody>
      </p:sp>
      <p:sp>
        <p:nvSpPr>
          <p:cNvPr id="53" name="Стрелка вниз 52"/>
          <p:cNvSpPr/>
          <p:nvPr/>
        </p:nvSpPr>
        <p:spPr>
          <a:xfrm>
            <a:off x="10242471" y="3038721"/>
            <a:ext cx="276726" cy="3791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74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31C866E7-87C0-458D-83E0-FD1DCE8E21BF}"/>
              </a:ext>
            </a:extLst>
          </p:cNvPr>
          <p:cNvGrpSpPr/>
          <p:nvPr/>
        </p:nvGrpSpPr>
        <p:grpSpPr>
          <a:xfrm>
            <a:off x="184589" y="214860"/>
            <a:ext cx="11414771" cy="771730"/>
            <a:chOff x="260858" y="211898"/>
            <a:chExt cx="11308841" cy="109687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F910C01C-6209-47D8-AF95-96A43F41C423}"/>
                </a:ext>
              </a:extLst>
            </p:cNvPr>
            <p:cNvSpPr/>
            <p:nvPr/>
          </p:nvSpPr>
          <p:spPr>
            <a:xfrm>
              <a:off x="1596020" y="429660"/>
              <a:ext cx="9973679" cy="784425"/>
            </a:xfrm>
            <a:prstGeom prst="rect">
              <a:avLst/>
            </a:prstGeom>
            <a:solidFill>
              <a:srgbClr val="E8CECE"/>
            </a:solidFill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ru-RU" sz="3200" b="1" cap="all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опережающее управление</a:t>
              </a:r>
              <a:endParaRPr lang="ru-RU" sz="3200" b="1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5" name="Picture 2" descr="http://iro23.ru/sites/all/themes/Plasma/images/logo.png">
              <a:extLst>
                <a:ext uri="{FF2B5EF4-FFF2-40B4-BE49-F238E27FC236}">
                  <a16:creationId xmlns:a16="http://schemas.microsoft.com/office/drawing/2014/main" id="{B76D1774-4C6F-4D82-B437-C86349ADD6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858" y="211898"/>
              <a:ext cx="997866" cy="109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Прямоугольник 5"/>
          <p:cNvSpPr/>
          <p:nvPr/>
        </p:nvSpPr>
        <p:spPr>
          <a:xfrm>
            <a:off x="3250671" y="1338019"/>
            <a:ext cx="5855842" cy="127534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РИСКИ</a:t>
            </a:r>
          </a:p>
          <a:p>
            <a:pPr algn="ctr"/>
            <a:endParaRPr lang="ru-RU" sz="4000" b="1" dirty="0"/>
          </a:p>
          <a:p>
            <a:pPr algn="ctr"/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03781" y="1787620"/>
            <a:ext cx="17643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неуправляемые риски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63649" y="1775535"/>
            <a:ext cx="186365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управляемые риски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68439" y="1775535"/>
            <a:ext cx="179494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слабоуправляе-мые</a:t>
            </a:r>
            <a:r>
              <a:rPr lang="ru-RU" dirty="0" smtClean="0"/>
              <a:t> риски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155433" y="2902986"/>
            <a:ext cx="4960967" cy="2031325"/>
          </a:xfrm>
          <a:prstGeom prst="rect">
            <a:avLst/>
          </a:prstGeom>
          <a:solidFill>
            <a:srgbClr val="D4AACB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/>
              <a:t>Опережающее </a:t>
            </a:r>
          </a:p>
          <a:p>
            <a:pPr algn="r"/>
            <a:r>
              <a:rPr lang="ru-RU" b="1" i="1" dirty="0" smtClean="0"/>
              <a:t>управление</a:t>
            </a:r>
          </a:p>
          <a:p>
            <a:pPr algn="r"/>
            <a:endParaRPr lang="ru-RU" b="1" i="1" dirty="0"/>
          </a:p>
          <a:p>
            <a:pPr algn="r"/>
            <a:endParaRPr lang="ru-RU" b="1" i="1" dirty="0" smtClean="0"/>
          </a:p>
          <a:p>
            <a:pPr algn="r"/>
            <a:endParaRPr lang="ru-RU" b="1" i="1" dirty="0"/>
          </a:p>
          <a:p>
            <a:pPr algn="r"/>
            <a:endParaRPr lang="ru-RU" b="1" i="1" dirty="0" smtClean="0"/>
          </a:p>
          <a:p>
            <a:pPr algn="r"/>
            <a:endParaRPr lang="ru-RU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50658" y="3631767"/>
            <a:ext cx="3056766" cy="92333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Прогноз </a:t>
            </a:r>
          </a:p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неуспешности</a:t>
            </a:r>
            <a:r>
              <a:rPr lang="ru-RU" b="1" dirty="0" smtClean="0">
                <a:solidFill>
                  <a:srgbClr val="C00000"/>
                </a:solidFill>
              </a:rPr>
              <a:t> (ШНОР/ШССУ)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82687" y="3626636"/>
            <a:ext cx="1355508" cy="923330"/>
          </a:xfrm>
          <a:prstGeom prst="rect">
            <a:avLst/>
          </a:prstGeom>
          <a:solidFill>
            <a:srgbClr val="92D050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Управлен-ческие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решения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7408428" y="3920104"/>
            <a:ext cx="253936" cy="260722"/>
          </a:xfrm>
          <a:prstGeom prst="rightArrow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9039198" y="3725260"/>
            <a:ext cx="454958" cy="129924"/>
          </a:xfrm>
          <a:prstGeom prst="rightArrow">
            <a:avLst>
              <a:gd name="adj1" fmla="val 50000"/>
              <a:gd name="adj2" fmla="val 134238"/>
            </a:avLst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9037192" y="4043934"/>
            <a:ext cx="454958" cy="129924"/>
          </a:xfrm>
          <a:prstGeom prst="rightArrow">
            <a:avLst>
              <a:gd name="adj1" fmla="val 50000"/>
              <a:gd name="adj2" fmla="val 134238"/>
            </a:avLst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9039198" y="4354276"/>
            <a:ext cx="454958" cy="129924"/>
          </a:xfrm>
          <a:prstGeom prst="rightArrow">
            <a:avLst>
              <a:gd name="adj1" fmla="val 50000"/>
              <a:gd name="adj2" fmla="val 134238"/>
            </a:avLst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9492150" y="3580227"/>
            <a:ext cx="2388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на краевом уровне</a:t>
            </a:r>
            <a:endParaRPr lang="ru-RU" sz="16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9492149" y="3903635"/>
            <a:ext cx="2564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на муниципальном уровне</a:t>
            </a:r>
            <a:endParaRPr lang="ru-RU" sz="16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9471827" y="4222029"/>
            <a:ext cx="2388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на уровне ОО</a:t>
            </a:r>
            <a:endParaRPr lang="ru-RU" sz="1600" i="1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4727385" y="2433951"/>
            <a:ext cx="1369" cy="1192685"/>
          </a:xfrm>
          <a:prstGeom prst="straightConnector1">
            <a:avLst/>
          </a:prstGeom>
          <a:ln w="19050">
            <a:solidFill>
              <a:srgbClr val="003399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7290914" y="2421866"/>
            <a:ext cx="6869" cy="1204770"/>
          </a:xfrm>
          <a:prstGeom prst="straightConnector1">
            <a:avLst/>
          </a:prstGeom>
          <a:ln w="19050">
            <a:solidFill>
              <a:srgbClr val="003399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7955" y="2913059"/>
            <a:ext cx="3525794" cy="20313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Мониторинг</a:t>
            </a:r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  <a:p>
            <a:pPr algn="r"/>
            <a:endParaRPr lang="ru-RU" b="1" i="1" dirty="0" smtClean="0"/>
          </a:p>
          <a:p>
            <a:pPr algn="r"/>
            <a:endParaRPr lang="ru-RU" b="1" i="1" dirty="0"/>
          </a:p>
          <a:p>
            <a:pPr algn="r"/>
            <a:endParaRPr lang="ru-RU" b="1" i="1" dirty="0" smtClean="0"/>
          </a:p>
          <a:p>
            <a:pPr algn="r"/>
            <a:endParaRPr lang="ru-RU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318863" y="3294400"/>
            <a:ext cx="738664" cy="149906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CC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dirty="0" smtClean="0"/>
              <a:t>Параметры диагностики</a:t>
            </a:r>
            <a:endParaRPr lang="ru-RU" dirty="0"/>
          </a:p>
        </p:txBody>
      </p:sp>
      <p:sp>
        <p:nvSpPr>
          <p:cNvPr id="29" name="Стрелка вправо 28"/>
          <p:cNvSpPr/>
          <p:nvPr/>
        </p:nvSpPr>
        <p:spPr>
          <a:xfrm>
            <a:off x="4028636" y="3968533"/>
            <a:ext cx="329155" cy="141913"/>
          </a:xfrm>
          <a:prstGeom prst="rightArrow">
            <a:avLst>
              <a:gd name="adj1" fmla="val 50000"/>
              <a:gd name="adj2" fmla="val 176199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1057527" y="3783417"/>
            <a:ext cx="1452098" cy="0"/>
          </a:xfrm>
          <a:prstGeom prst="straightConnector1">
            <a:avLst/>
          </a:prstGeom>
          <a:ln w="127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1057527" y="3984191"/>
            <a:ext cx="1452098" cy="0"/>
          </a:xfrm>
          <a:prstGeom prst="straightConnector1">
            <a:avLst/>
          </a:prstGeom>
          <a:ln w="127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1060164" y="4222029"/>
            <a:ext cx="1452098" cy="0"/>
          </a:xfrm>
          <a:prstGeom prst="straightConnector1">
            <a:avLst/>
          </a:prstGeom>
          <a:ln w="12700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52365" y="3317308"/>
            <a:ext cx="738664" cy="14990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rgbClr val="0000CC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dirty="0" smtClean="0"/>
              <a:t>Методы диагностики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273100" y="5171108"/>
            <a:ext cx="5830757" cy="1354217"/>
          </a:xfrm>
          <a:prstGeom prst="rect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r"/>
            <a:endParaRPr lang="ru-RU" b="1" i="1" dirty="0" smtClean="0"/>
          </a:p>
          <a:p>
            <a:pPr algn="r"/>
            <a:endParaRPr lang="ru-RU" b="1" i="1" dirty="0"/>
          </a:p>
          <a:p>
            <a:pPr algn="r"/>
            <a:endParaRPr lang="ru-RU" sz="2800" b="1" i="1" dirty="0" smtClean="0"/>
          </a:p>
          <a:p>
            <a:pPr algn="ctr"/>
            <a:r>
              <a:rPr lang="ru-RU" b="1" i="1" dirty="0" smtClean="0"/>
              <a:t>Условия и ресурсы</a:t>
            </a:r>
            <a:endParaRPr lang="ru-RU" b="1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3732651" y="5281803"/>
            <a:ext cx="1764396" cy="36933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временные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5750644" y="5282346"/>
            <a:ext cx="1176576" cy="36933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кадровые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180817" y="5281803"/>
            <a:ext cx="1424165" cy="36933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финансовые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3622767" y="5736644"/>
            <a:ext cx="2900416" cy="36933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атериально-технические</a:t>
            </a:r>
            <a:endParaRPr lang="ru-RU" dirty="0"/>
          </a:p>
        </p:txBody>
      </p:sp>
      <p:cxnSp>
        <p:nvCxnSpPr>
          <p:cNvPr id="43" name="Прямая со стрелкой 42"/>
          <p:cNvCxnSpPr/>
          <p:nvPr/>
        </p:nvCxnSpPr>
        <p:spPr>
          <a:xfrm flipH="1">
            <a:off x="6033612" y="2421866"/>
            <a:ext cx="1369" cy="1192685"/>
          </a:xfrm>
          <a:prstGeom prst="straightConnector1">
            <a:avLst/>
          </a:prstGeom>
          <a:ln w="19050">
            <a:solidFill>
              <a:srgbClr val="003399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661376" y="5736644"/>
            <a:ext cx="2042622" cy="369332"/>
          </a:xfrm>
          <a:prstGeom prst="rect">
            <a:avLst/>
          </a:prstGeom>
          <a:solidFill>
            <a:schemeClr val="bg1"/>
          </a:solidFill>
          <a:ln w="158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информационные</a:t>
            </a:r>
            <a:endParaRPr lang="ru-RU" dirty="0"/>
          </a:p>
        </p:txBody>
      </p:sp>
      <p:cxnSp>
        <p:nvCxnSpPr>
          <p:cNvPr id="46" name="Прямая со стрелкой 45"/>
          <p:cNvCxnSpPr/>
          <p:nvPr/>
        </p:nvCxnSpPr>
        <p:spPr>
          <a:xfrm flipV="1">
            <a:off x="4727385" y="4549966"/>
            <a:ext cx="0" cy="721220"/>
          </a:xfrm>
          <a:prstGeom prst="straightConnector1">
            <a:avLst/>
          </a:prstGeom>
          <a:ln w="15875">
            <a:solidFill>
              <a:srgbClr val="0000CC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7318185" y="4560583"/>
            <a:ext cx="0" cy="721220"/>
          </a:xfrm>
          <a:prstGeom prst="straightConnector1">
            <a:avLst/>
          </a:prstGeom>
          <a:ln w="15875">
            <a:solidFill>
              <a:srgbClr val="0000CC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6303636" y="4573701"/>
            <a:ext cx="0" cy="721220"/>
          </a:xfrm>
          <a:prstGeom prst="straightConnector1">
            <a:avLst/>
          </a:prstGeom>
          <a:ln w="15875">
            <a:solidFill>
              <a:srgbClr val="0000CC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5643154" y="4560583"/>
            <a:ext cx="2985" cy="1176061"/>
          </a:xfrm>
          <a:prstGeom prst="straightConnector1">
            <a:avLst/>
          </a:prstGeom>
          <a:ln w="15875">
            <a:solidFill>
              <a:srgbClr val="0000CC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7060374" y="4560228"/>
            <a:ext cx="2985" cy="1176061"/>
          </a:xfrm>
          <a:prstGeom prst="straightConnector1">
            <a:avLst/>
          </a:prstGeom>
          <a:ln w="15875">
            <a:solidFill>
              <a:srgbClr val="0000CC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14899" y="3707945"/>
            <a:ext cx="152087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00CC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ru-RU" dirty="0" smtClean="0"/>
              <a:t>Результаты  диагностики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99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5479</TotalTime>
  <Words>1030</Words>
  <Application>Microsoft Office PowerPoint</Application>
  <PresentationFormat>Широкоэкранный</PresentationFormat>
  <Paragraphs>380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Н. Фильчакова</dc:creator>
  <cp:lastModifiedBy>Надежда О. Яковлева</cp:lastModifiedBy>
  <cp:revision>504</cp:revision>
  <cp:lastPrinted>2020-11-23T08:42:06Z</cp:lastPrinted>
  <dcterms:created xsi:type="dcterms:W3CDTF">2020-09-11T11:29:41Z</dcterms:created>
  <dcterms:modified xsi:type="dcterms:W3CDTF">2020-11-23T12:55:14Z</dcterms:modified>
</cp:coreProperties>
</file>